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41"/>
  </p:notesMasterIdLst>
  <p:sldIdLst>
    <p:sldId id="256" r:id="rId2"/>
    <p:sldId id="303" r:id="rId3"/>
    <p:sldId id="346" r:id="rId4"/>
    <p:sldId id="394" r:id="rId5"/>
    <p:sldId id="389" r:id="rId6"/>
    <p:sldId id="390" r:id="rId7"/>
    <p:sldId id="391" r:id="rId8"/>
    <p:sldId id="392" r:id="rId9"/>
    <p:sldId id="393" r:id="rId10"/>
    <p:sldId id="422" r:id="rId11"/>
    <p:sldId id="385" r:id="rId12"/>
    <p:sldId id="386" r:id="rId13"/>
    <p:sldId id="387" r:id="rId14"/>
    <p:sldId id="424" r:id="rId15"/>
    <p:sldId id="425" r:id="rId16"/>
    <p:sldId id="417" r:id="rId17"/>
    <p:sldId id="418" r:id="rId18"/>
    <p:sldId id="419" r:id="rId19"/>
    <p:sldId id="420" r:id="rId20"/>
    <p:sldId id="421" r:id="rId21"/>
    <p:sldId id="395" r:id="rId22"/>
    <p:sldId id="396" r:id="rId23"/>
    <p:sldId id="398" r:id="rId24"/>
    <p:sldId id="397" r:id="rId25"/>
    <p:sldId id="399" r:id="rId26"/>
    <p:sldId id="400" r:id="rId27"/>
    <p:sldId id="407" r:id="rId28"/>
    <p:sldId id="409" r:id="rId29"/>
    <p:sldId id="408" r:id="rId30"/>
    <p:sldId id="410" r:id="rId31"/>
    <p:sldId id="411" r:id="rId32"/>
    <p:sldId id="412" r:id="rId33"/>
    <p:sldId id="413" r:id="rId34"/>
    <p:sldId id="414" r:id="rId35"/>
    <p:sldId id="415" r:id="rId36"/>
    <p:sldId id="401" r:id="rId37"/>
    <p:sldId id="406" r:id="rId38"/>
    <p:sldId id="426" r:id="rId39"/>
    <p:sldId id="286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572F2BA-FDC2-41F0-93AF-D48B60911387}">
          <p14:sldIdLst>
            <p14:sldId id="256"/>
            <p14:sldId id="303"/>
            <p14:sldId id="346"/>
            <p14:sldId id="394"/>
          </p14:sldIdLst>
        </p14:section>
        <p14:section name="Stomach" id="{998D6942-2055-42E8-BCDD-B6F585909073}">
          <p14:sldIdLst>
            <p14:sldId id="389"/>
            <p14:sldId id="390"/>
          </p14:sldIdLst>
        </p14:section>
        <p14:section name="Small intestine" id="{D6626016-63C7-4CE8-883C-386912B43ABA}">
          <p14:sldIdLst>
            <p14:sldId id="391"/>
            <p14:sldId id="392"/>
          </p14:sldIdLst>
        </p14:section>
        <p14:section name="kidney" id="{E7A1AE67-DA5C-4016-AAEA-6DC94CFCF72B}">
          <p14:sldIdLst>
            <p14:sldId id="393"/>
            <p14:sldId id="422"/>
          </p14:sldIdLst>
        </p14:section>
        <p14:section name="Lung" id="{3A7B357A-617C-4ECE-8433-5E77DAEF97BE}">
          <p14:sldIdLst>
            <p14:sldId id="385"/>
            <p14:sldId id="386"/>
            <p14:sldId id="387"/>
          </p14:sldIdLst>
        </p14:section>
        <p14:section name="Pancreas" id="{A5003B5A-F670-437C-8B1C-FED53C5A8C6E}">
          <p14:sldIdLst>
            <p14:sldId id="424"/>
            <p14:sldId id="425"/>
          </p14:sldIdLst>
        </p14:section>
        <p14:section name="Spleen" id="{80D18B0A-FA09-42F8-B0EA-507430C8AB02}">
          <p14:sldIdLst>
            <p14:sldId id="417"/>
            <p14:sldId id="418"/>
          </p14:sldIdLst>
        </p14:section>
        <p14:section name="Testis" id="{93E32E6E-33E7-4DF8-B637-F742753D2517}">
          <p14:sldIdLst>
            <p14:sldId id="419"/>
            <p14:sldId id="420"/>
            <p14:sldId id="421"/>
          </p14:sldIdLst>
        </p14:section>
        <p14:section name="Module" id="{0D84B65D-87B3-42A1-BDBC-67B084F459F6}">
          <p14:sldIdLst>
            <p14:sldId id="395"/>
            <p14:sldId id="396"/>
            <p14:sldId id="398"/>
            <p14:sldId id="397"/>
            <p14:sldId id="399"/>
            <p14:sldId id="400"/>
            <p14:sldId id="407"/>
            <p14:sldId id="409"/>
            <p14:sldId id="408"/>
            <p14:sldId id="410"/>
            <p14:sldId id="411"/>
            <p14:sldId id="412"/>
            <p14:sldId id="413"/>
            <p14:sldId id="414"/>
            <p14:sldId id="415"/>
            <p14:sldId id="401"/>
            <p14:sldId id="406"/>
            <p14:sldId id="426"/>
          </p14:sldIdLst>
        </p14:section>
        <p14:section name="无标题节" id="{F830DE74-C429-46D1-9EAB-1A7A7F3F8885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Feng" initials="TF" lastIdx="1" clrIdx="0">
    <p:extLst>
      <p:ext uri="{19B8F6BF-5375-455C-9EA6-DF929625EA0E}">
        <p15:presenceInfo xmlns:p15="http://schemas.microsoft.com/office/powerpoint/2012/main" userId="7d33dddebd04a7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AA62"/>
    <a:srgbClr val="F15D15"/>
    <a:srgbClr val="F69161"/>
    <a:srgbClr val="FED2D2"/>
    <a:srgbClr val="F564E3"/>
    <a:srgbClr val="00BA38"/>
    <a:srgbClr val="00BFC4"/>
    <a:srgbClr val="B79F00"/>
    <a:srgbClr val="619CFF"/>
    <a:srgbClr val="F8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88602" autoAdjust="0"/>
  </p:normalViewPr>
  <p:slideViewPr>
    <p:cSldViewPr snapToGrid="0">
      <p:cViewPr varScale="1">
        <p:scale>
          <a:sx n="101" d="100"/>
          <a:sy n="101" d="100"/>
        </p:scale>
        <p:origin x="122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34524-0D13-4213-99B1-5BF1EAE0BD4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B017AD1-95AF-4738-97AE-BEF7245E6D36}">
      <dgm:prSet phldrT="[文本]" custT="1"/>
      <dgm:spPr/>
      <dgm:t>
        <a:bodyPr/>
        <a:lstStyle/>
        <a:p>
          <a:r>
            <a:rPr lang="en-US" altLang="zh-CN" sz="1600" dirty="0"/>
            <a:t>Gene correlation</a:t>
          </a:r>
          <a:endParaRPr lang="zh-CN" altLang="en-US" sz="1600" dirty="0"/>
        </a:p>
      </dgm:t>
    </dgm:pt>
    <dgm:pt modelId="{EBB84515-D06A-477C-B6AF-844CC98ECDE3}" type="parTrans" cxnId="{A19EED63-1077-412C-8698-15AE9B7ADA88}">
      <dgm:prSet/>
      <dgm:spPr/>
      <dgm:t>
        <a:bodyPr/>
        <a:lstStyle/>
        <a:p>
          <a:endParaRPr lang="zh-CN" altLang="en-US" sz="1600"/>
        </a:p>
      </dgm:t>
    </dgm:pt>
    <dgm:pt modelId="{C0F36A65-79AA-420A-9E8B-5801DFBA536F}" type="sibTrans" cxnId="{A19EED63-1077-412C-8698-15AE9B7ADA88}">
      <dgm:prSet/>
      <dgm:spPr/>
      <dgm:t>
        <a:bodyPr/>
        <a:lstStyle/>
        <a:p>
          <a:endParaRPr lang="zh-CN" altLang="en-US" sz="1600"/>
        </a:p>
      </dgm:t>
    </dgm:pt>
    <dgm:pt modelId="{4B6110F9-8062-4D83-BDE1-678AE7C82AA9}">
      <dgm:prSet phldrT="[文本]" custT="1"/>
      <dgm:spPr/>
      <dgm:t>
        <a:bodyPr/>
        <a:lstStyle/>
        <a:p>
          <a:r>
            <a:rPr lang="en-US" altLang="zh-CN" sz="1600" dirty="0"/>
            <a:t>Hierarchy clustering</a:t>
          </a:r>
          <a:endParaRPr lang="zh-CN" altLang="en-US" sz="1600" dirty="0"/>
        </a:p>
      </dgm:t>
    </dgm:pt>
    <dgm:pt modelId="{F7B34D8B-27E2-4CE0-862B-E1E554203AF8}" type="parTrans" cxnId="{EFE56E95-4E1A-4C00-95AC-605F8EC982C6}">
      <dgm:prSet/>
      <dgm:spPr/>
      <dgm:t>
        <a:bodyPr/>
        <a:lstStyle/>
        <a:p>
          <a:endParaRPr lang="zh-CN" altLang="en-US" sz="1600"/>
        </a:p>
      </dgm:t>
    </dgm:pt>
    <dgm:pt modelId="{9C1877C2-80A2-4DB9-802C-A883D2680E7C}" type="sibTrans" cxnId="{EFE56E95-4E1A-4C00-95AC-605F8EC982C6}">
      <dgm:prSet/>
      <dgm:spPr/>
      <dgm:t>
        <a:bodyPr/>
        <a:lstStyle/>
        <a:p>
          <a:endParaRPr lang="zh-CN" altLang="en-US" sz="1600"/>
        </a:p>
      </dgm:t>
    </dgm:pt>
    <dgm:pt modelId="{C5208943-B2F2-4170-8A59-1F5945DFD2CC}">
      <dgm:prSet phldrT="[文本]" custT="1"/>
      <dgm:spPr/>
      <dgm:t>
        <a:bodyPr/>
        <a:lstStyle/>
        <a:p>
          <a:r>
            <a:rPr lang="en-US" altLang="zh-CN" sz="1600" dirty="0"/>
            <a:t>Cutting tree</a:t>
          </a:r>
          <a:endParaRPr lang="zh-CN" altLang="en-US" sz="1600" dirty="0"/>
        </a:p>
      </dgm:t>
    </dgm:pt>
    <dgm:pt modelId="{B2D07273-AA2E-4720-AD11-1A9A23E816D3}" type="parTrans" cxnId="{D7BE206B-80F4-4D0C-B022-B4B7A6590747}">
      <dgm:prSet/>
      <dgm:spPr/>
      <dgm:t>
        <a:bodyPr/>
        <a:lstStyle/>
        <a:p>
          <a:endParaRPr lang="zh-CN" altLang="en-US" sz="1600"/>
        </a:p>
      </dgm:t>
    </dgm:pt>
    <dgm:pt modelId="{9309E6E3-ACC1-4746-B19C-9023C793C2FE}" type="sibTrans" cxnId="{D7BE206B-80F4-4D0C-B022-B4B7A6590747}">
      <dgm:prSet/>
      <dgm:spPr/>
      <dgm:t>
        <a:bodyPr/>
        <a:lstStyle/>
        <a:p>
          <a:endParaRPr lang="zh-CN" altLang="en-US" sz="1600"/>
        </a:p>
      </dgm:t>
    </dgm:pt>
    <dgm:pt modelId="{EEA96FE2-73CE-4CBC-9AA1-88D59D1EB2CC}">
      <dgm:prSet phldrT="[文本]" custT="1"/>
      <dgm:spPr/>
      <dgm:t>
        <a:bodyPr/>
        <a:lstStyle/>
        <a:p>
          <a:r>
            <a:rPr lang="en-US" altLang="zh-CN" sz="1600" dirty="0"/>
            <a:t>Cell subsampling</a:t>
          </a:r>
          <a:endParaRPr lang="zh-CN" altLang="en-US" sz="1600" dirty="0"/>
        </a:p>
      </dgm:t>
    </dgm:pt>
    <dgm:pt modelId="{D685C5CB-07EF-4CBC-ACB3-9ED5C48D8E7B}" type="parTrans" cxnId="{E497D0B1-9EA2-49B1-93C9-A55046CD3A26}">
      <dgm:prSet/>
      <dgm:spPr/>
      <dgm:t>
        <a:bodyPr/>
        <a:lstStyle/>
        <a:p>
          <a:endParaRPr lang="zh-CN" altLang="en-US" sz="1600"/>
        </a:p>
      </dgm:t>
    </dgm:pt>
    <dgm:pt modelId="{C7CD83AE-780E-4A1A-ACE4-04684E43DE6D}" type="sibTrans" cxnId="{E497D0B1-9EA2-49B1-93C9-A55046CD3A26}">
      <dgm:prSet/>
      <dgm:spPr/>
      <dgm:t>
        <a:bodyPr/>
        <a:lstStyle/>
        <a:p>
          <a:endParaRPr lang="zh-CN" altLang="en-US" sz="1600"/>
        </a:p>
      </dgm:t>
    </dgm:pt>
    <dgm:pt modelId="{D7E2C7E7-C1F1-46A8-A431-AB05EB65AAB9}">
      <dgm:prSet phldrT="[文本]" custT="1"/>
      <dgm:spPr/>
      <dgm:t>
        <a:bodyPr/>
        <a:lstStyle/>
        <a:p>
          <a:r>
            <a:rPr lang="en-US" altLang="zh-CN" sz="1600" dirty="0"/>
            <a:t>Filtering</a:t>
          </a:r>
          <a:endParaRPr lang="zh-CN" altLang="en-US" sz="1600" dirty="0"/>
        </a:p>
      </dgm:t>
    </dgm:pt>
    <dgm:pt modelId="{ECED3F5B-4D6E-4376-98D8-AE9F70B55A0A}" type="parTrans" cxnId="{0D2C2B4B-FB2A-4D5B-93FB-D6093AC57BA0}">
      <dgm:prSet/>
      <dgm:spPr/>
      <dgm:t>
        <a:bodyPr/>
        <a:lstStyle/>
        <a:p>
          <a:endParaRPr lang="zh-CN" altLang="en-US" sz="1600"/>
        </a:p>
      </dgm:t>
    </dgm:pt>
    <dgm:pt modelId="{B092BD43-3C59-4A9B-B4EC-E764AFDF21B2}" type="sibTrans" cxnId="{0D2C2B4B-FB2A-4D5B-93FB-D6093AC57BA0}">
      <dgm:prSet/>
      <dgm:spPr/>
      <dgm:t>
        <a:bodyPr/>
        <a:lstStyle/>
        <a:p>
          <a:endParaRPr lang="zh-CN" altLang="en-US" sz="1600"/>
        </a:p>
      </dgm:t>
    </dgm:pt>
    <dgm:pt modelId="{2F0AE855-8F66-429B-84F0-C046F38ABB1A}">
      <dgm:prSet phldrT="[文本]" custT="1"/>
      <dgm:spPr/>
      <dgm:t>
        <a:bodyPr/>
        <a:lstStyle/>
        <a:p>
          <a:r>
            <a:rPr lang="en-US" altLang="zh-CN" sz="1600" dirty="0"/>
            <a:t>Gene module</a:t>
          </a:r>
          <a:endParaRPr lang="zh-CN" altLang="en-US" sz="1600" dirty="0"/>
        </a:p>
      </dgm:t>
    </dgm:pt>
    <dgm:pt modelId="{36879955-8055-43A8-9414-8DE08858E143}" type="parTrans" cxnId="{87A16D6D-B8F1-41F5-9AB9-6FFD990C8FEE}">
      <dgm:prSet/>
      <dgm:spPr/>
      <dgm:t>
        <a:bodyPr/>
        <a:lstStyle/>
        <a:p>
          <a:endParaRPr lang="zh-CN" altLang="en-US" sz="1600"/>
        </a:p>
      </dgm:t>
    </dgm:pt>
    <dgm:pt modelId="{1411BA00-723C-4101-A2E0-D145D573EAEF}" type="sibTrans" cxnId="{87A16D6D-B8F1-41F5-9AB9-6FFD990C8FEE}">
      <dgm:prSet/>
      <dgm:spPr/>
      <dgm:t>
        <a:bodyPr/>
        <a:lstStyle/>
        <a:p>
          <a:endParaRPr lang="zh-CN" altLang="en-US" sz="1600"/>
        </a:p>
      </dgm:t>
    </dgm:pt>
    <dgm:pt modelId="{B09C37FF-73C6-4537-9556-51015F9076DB}" type="pres">
      <dgm:prSet presAssocID="{D9934524-0D13-4213-99B1-5BF1EAE0BD45}" presName="CompostProcess" presStyleCnt="0">
        <dgm:presLayoutVars>
          <dgm:dir/>
          <dgm:resizeHandles val="exact"/>
        </dgm:presLayoutVars>
      </dgm:prSet>
      <dgm:spPr/>
    </dgm:pt>
    <dgm:pt modelId="{2297371B-1295-414D-BA89-42F0680CAA85}" type="pres">
      <dgm:prSet presAssocID="{D9934524-0D13-4213-99B1-5BF1EAE0BD45}" presName="arrow" presStyleLbl="bgShp" presStyleIdx="0" presStyleCnt="1"/>
      <dgm:spPr/>
    </dgm:pt>
    <dgm:pt modelId="{62096FDA-5A1F-4A3F-87D7-E339B635DE09}" type="pres">
      <dgm:prSet presAssocID="{D9934524-0D13-4213-99B1-5BF1EAE0BD45}" presName="linearProcess" presStyleCnt="0"/>
      <dgm:spPr/>
    </dgm:pt>
    <dgm:pt modelId="{33EE68D2-9679-4101-B621-52DC15A64AD6}" type="pres">
      <dgm:prSet presAssocID="{EEA96FE2-73CE-4CBC-9AA1-88D59D1EB2CC}" presName="textNode" presStyleLbl="node1" presStyleIdx="0" presStyleCnt="6">
        <dgm:presLayoutVars>
          <dgm:bulletEnabled val="1"/>
        </dgm:presLayoutVars>
      </dgm:prSet>
      <dgm:spPr/>
    </dgm:pt>
    <dgm:pt modelId="{18EE1347-E2B9-40C8-9602-B2F0377E7ED9}" type="pres">
      <dgm:prSet presAssocID="{C7CD83AE-780E-4A1A-ACE4-04684E43DE6D}" presName="sibTrans" presStyleCnt="0"/>
      <dgm:spPr/>
    </dgm:pt>
    <dgm:pt modelId="{4FF77AB5-2BD4-4752-8F16-CDF0B9018EF1}" type="pres">
      <dgm:prSet presAssocID="{EB017AD1-95AF-4738-97AE-BEF7245E6D36}" presName="textNode" presStyleLbl="node1" presStyleIdx="1" presStyleCnt="6">
        <dgm:presLayoutVars>
          <dgm:bulletEnabled val="1"/>
        </dgm:presLayoutVars>
      </dgm:prSet>
      <dgm:spPr/>
    </dgm:pt>
    <dgm:pt modelId="{2914EEAF-0E6C-4C34-ADC5-574CE2A38FD2}" type="pres">
      <dgm:prSet presAssocID="{C0F36A65-79AA-420A-9E8B-5801DFBA536F}" presName="sibTrans" presStyleCnt="0"/>
      <dgm:spPr/>
    </dgm:pt>
    <dgm:pt modelId="{89375B96-86FD-4DF1-93C1-3E3C10D14F73}" type="pres">
      <dgm:prSet presAssocID="{4B6110F9-8062-4D83-BDE1-678AE7C82AA9}" presName="textNode" presStyleLbl="node1" presStyleIdx="2" presStyleCnt="6">
        <dgm:presLayoutVars>
          <dgm:bulletEnabled val="1"/>
        </dgm:presLayoutVars>
      </dgm:prSet>
      <dgm:spPr/>
    </dgm:pt>
    <dgm:pt modelId="{8969718C-FA78-4B31-9547-DF2C8BBFB743}" type="pres">
      <dgm:prSet presAssocID="{9C1877C2-80A2-4DB9-802C-A883D2680E7C}" presName="sibTrans" presStyleCnt="0"/>
      <dgm:spPr/>
    </dgm:pt>
    <dgm:pt modelId="{FF0A0FA4-5CA2-4D08-8322-EA46FA79E9BD}" type="pres">
      <dgm:prSet presAssocID="{C5208943-B2F2-4170-8A59-1F5945DFD2CC}" presName="textNode" presStyleLbl="node1" presStyleIdx="3" presStyleCnt="6">
        <dgm:presLayoutVars>
          <dgm:bulletEnabled val="1"/>
        </dgm:presLayoutVars>
      </dgm:prSet>
      <dgm:spPr/>
    </dgm:pt>
    <dgm:pt modelId="{B979CFF1-C97B-460D-9F6B-615408E0D189}" type="pres">
      <dgm:prSet presAssocID="{9309E6E3-ACC1-4746-B19C-9023C793C2FE}" presName="sibTrans" presStyleCnt="0"/>
      <dgm:spPr/>
    </dgm:pt>
    <dgm:pt modelId="{6F1B6924-16F0-4A79-BC46-16B7E69E9ACC}" type="pres">
      <dgm:prSet presAssocID="{D7E2C7E7-C1F1-46A8-A431-AB05EB65AAB9}" presName="textNode" presStyleLbl="node1" presStyleIdx="4" presStyleCnt="6">
        <dgm:presLayoutVars>
          <dgm:bulletEnabled val="1"/>
        </dgm:presLayoutVars>
      </dgm:prSet>
      <dgm:spPr/>
    </dgm:pt>
    <dgm:pt modelId="{9DDB665A-C942-4F09-86D4-32A43FA51FFC}" type="pres">
      <dgm:prSet presAssocID="{B092BD43-3C59-4A9B-B4EC-E764AFDF21B2}" presName="sibTrans" presStyleCnt="0"/>
      <dgm:spPr/>
    </dgm:pt>
    <dgm:pt modelId="{1B161F8A-4D73-4770-97D6-B0C4613EC178}" type="pres">
      <dgm:prSet presAssocID="{2F0AE855-8F66-429B-84F0-C046F38ABB1A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46FF8923-29E0-4035-B29B-061116534313}" type="presOf" srcId="{C5208943-B2F2-4170-8A59-1F5945DFD2CC}" destId="{FF0A0FA4-5CA2-4D08-8322-EA46FA79E9BD}" srcOrd="0" destOrd="0" presId="urn:microsoft.com/office/officeart/2005/8/layout/hProcess9"/>
    <dgm:cxn modelId="{8F51CE2B-13DA-4606-A838-0F869083C0B4}" type="presOf" srcId="{4B6110F9-8062-4D83-BDE1-678AE7C82AA9}" destId="{89375B96-86FD-4DF1-93C1-3E3C10D14F73}" srcOrd="0" destOrd="0" presId="urn:microsoft.com/office/officeart/2005/8/layout/hProcess9"/>
    <dgm:cxn modelId="{970A5031-2148-48B1-A443-D487EEB66453}" type="presOf" srcId="{D9934524-0D13-4213-99B1-5BF1EAE0BD45}" destId="{B09C37FF-73C6-4537-9556-51015F9076DB}" srcOrd="0" destOrd="0" presId="urn:microsoft.com/office/officeart/2005/8/layout/hProcess9"/>
    <dgm:cxn modelId="{DFD8F032-E92A-4E06-B901-CFBEE314C005}" type="presOf" srcId="{EB017AD1-95AF-4738-97AE-BEF7245E6D36}" destId="{4FF77AB5-2BD4-4752-8F16-CDF0B9018EF1}" srcOrd="0" destOrd="0" presId="urn:microsoft.com/office/officeart/2005/8/layout/hProcess9"/>
    <dgm:cxn modelId="{EFEABD61-ACAC-4123-8FE2-4D48DD1238E9}" type="presOf" srcId="{D7E2C7E7-C1F1-46A8-A431-AB05EB65AAB9}" destId="{6F1B6924-16F0-4A79-BC46-16B7E69E9ACC}" srcOrd="0" destOrd="0" presId="urn:microsoft.com/office/officeart/2005/8/layout/hProcess9"/>
    <dgm:cxn modelId="{A19EED63-1077-412C-8698-15AE9B7ADA88}" srcId="{D9934524-0D13-4213-99B1-5BF1EAE0BD45}" destId="{EB017AD1-95AF-4738-97AE-BEF7245E6D36}" srcOrd="1" destOrd="0" parTransId="{EBB84515-D06A-477C-B6AF-844CC98ECDE3}" sibTransId="{C0F36A65-79AA-420A-9E8B-5801DFBA536F}"/>
    <dgm:cxn modelId="{D7BE206B-80F4-4D0C-B022-B4B7A6590747}" srcId="{D9934524-0D13-4213-99B1-5BF1EAE0BD45}" destId="{C5208943-B2F2-4170-8A59-1F5945DFD2CC}" srcOrd="3" destOrd="0" parTransId="{B2D07273-AA2E-4720-AD11-1A9A23E816D3}" sibTransId="{9309E6E3-ACC1-4746-B19C-9023C793C2FE}"/>
    <dgm:cxn modelId="{0D2C2B4B-FB2A-4D5B-93FB-D6093AC57BA0}" srcId="{D9934524-0D13-4213-99B1-5BF1EAE0BD45}" destId="{D7E2C7E7-C1F1-46A8-A431-AB05EB65AAB9}" srcOrd="4" destOrd="0" parTransId="{ECED3F5B-4D6E-4376-98D8-AE9F70B55A0A}" sibTransId="{B092BD43-3C59-4A9B-B4EC-E764AFDF21B2}"/>
    <dgm:cxn modelId="{87A16D6D-B8F1-41F5-9AB9-6FFD990C8FEE}" srcId="{D9934524-0D13-4213-99B1-5BF1EAE0BD45}" destId="{2F0AE855-8F66-429B-84F0-C046F38ABB1A}" srcOrd="5" destOrd="0" parTransId="{36879955-8055-43A8-9414-8DE08858E143}" sibTransId="{1411BA00-723C-4101-A2E0-D145D573EAEF}"/>
    <dgm:cxn modelId="{EFE56E95-4E1A-4C00-95AC-605F8EC982C6}" srcId="{D9934524-0D13-4213-99B1-5BF1EAE0BD45}" destId="{4B6110F9-8062-4D83-BDE1-678AE7C82AA9}" srcOrd="2" destOrd="0" parTransId="{F7B34D8B-27E2-4CE0-862B-E1E554203AF8}" sibTransId="{9C1877C2-80A2-4DB9-802C-A883D2680E7C}"/>
    <dgm:cxn modelId="{D711739F-3B26-4233-ADD6-2C7E349F773B}" type="presOf" srcId="{EEA96FE2-73CE-4CBC-9AA1-88D59D1EB2CC}" destId="{33EE68D2-9679-4101-B621-52DC15A64AD6}" srcOrd="0" destOrd="0" presId="urn:microsoft.com/office/officeart/2005/8/layout/hProcess9"/>
    <dgm:cxn modelId="{E497D0B1-9EA2-49B1-93C9-A55046CD3A26}" srcId="{D9934524-0D13-4213-99B1-5BF1EAE0BD45}" destId="{EEA96FE2-73CE-4CBC-9AA1-88D59D1EB2CC}" srcOrd="0" destOrd="0" parTransId="{D685C5CB-07EF-4CBC-ACB3-9ED5C48D8E7B}" sibTransId="{C7CD83AE-780E-4A1A-ACE4-04684E43DE6D}"/>
    <dgm:cxn modelId="{755EB6DC-8F99-499B-9A8E-AC19A2E1561A}" type="presOf" srcId="{2F0AE855-8F66-429B-84F0-C046F38ABB1A}" destId="{1B161F8A-4D73-4770-97D6-B0C4613EC178}" srcOrd="0" destOrd="0" presId="urn:microsoft.com/office/officeart/2005/8/layout/hProcess9"/>
    <dgm:cxn modelId="{20E760E0-05E6-4716-9C6D-58C59E52E2CD}" type="presParOf" srcId="{B09C37FF-73C6-4537-9556-51015F9076DB}" destId="{2297371B-1295-414D-BA89-42F0680CAA85}" srcOrd="0" destOrd="0" presId="urn:microsoft.com/office/officeart/2005/8/layout/hProcess9"/>
    <dgm:cxn modelId="{99D47615-D3BC-45E5-8363-61CF2BD9AF19}" type="presParOf" srcId="{B09C37FF-73C6-4537-9556-51015F9076DB}" destId="{62096FDA-5A1F-4A3F-87D7-E339B635DE09}" srcOrd="1" destOrd="0" presId="urn:microsoft.com/office/officeart/2005/8/layout/hProcess9"/>
    <dgm:cxn modelId="{9EEE9C8D-52A9-43E1-B3D2-925FAC97BFC6}" type="presParOf" srcId="{62096FDA-5A1F-4A3F-87D7-E339B635DE09}" destId="{33EE68D2-9679-4101-B621-52DC15A64AD6}" srcOrd="0" destOrd="0" presId="urn:microsoft.com/office/officeart/2005/8/layout/hProcess9"/>
    <dgm:cxn modelId="{81950061-E20C-43D2-BA37-878AE9405ED5}" type="presParOf" srcId="{62096FDA-5A1F-4A3F-87D7-E339B635DE09}" destId="{18EE1347-E2B9-40C8-9602-B2F0377E7ED9}" srcOrd="1" destOrd="0" presId="urn:microsoft.com/office/officeart/2005/8/layout/hProcess9"/>
    <dgm:cxn modelId="{5E0D0CC2-1D74-40E9-9B09-9EB7FF120A08}" type="presParOf" srcId="{62096FDA-5A1F-4A3F-87D7-E339B635DE09}" destId="{4FF77AB5-2BD4-4752-8F16-CDF0B9018EF1}" srcOrd="2" destOrd="0" presId="urn:microsoft.com/office/officeart/2005/8/layout/hProcess9"/>
    <dgm:cxn modelId="{33B9D5DA-EBA4-4115-9B17-7E347582E4EF}" type="presParOf" srcId="{62096FDA-5A1F-4A3F-87D7-E339B635DE09}" destId="{2914EEAF-0E6C-4C34-ADC5-574CE2A38FD2}" srcOrd="3" destOrd="0" presId="urn:microsoft.com/office/officeart/2005/8/layout/hProcess9"/>
    <dgm:cxn modelId="{965EE113-C813-4A86-AF39-0D98D689451F}" type="presParOf" srcId="{62096FDA-5A1F-4A3F-87D7-E339B635DE09}" destId="{89375B96-86FD-4DF1-93C1-3E3C10D14F73}" srcOrd="4" destOrd="0" presId="urn:microsoft.com/office/officeart/2005/8/layout/hProcess9"/>
    <dgm:cxn modelId="{AED93CFD-AAF3-4F6D-A3D8-5E9252AB5AED}" type="presParOf" srcId="{62096FDA-5A1F-4A3F-87D7-E339B635DE09}" destId="{8969718C-FA78-4B31-9547-DF2C8BBFB743}" srcOrd="5" destOrd="0" presId="urn:microsoft.com/office/officeart/2005/8/layout/hProcess9"/>
    <dgm:cxn modelId="{B82DEAF4-6EBE-4FA3-95B3-8B7191BA7F48}" type="presParOf" srcId="{62096FDA-5A1F-4A3F-87D7-E339B635DE09}" destId="{FF0A0FA4-5CA2-4D08-8322-EA46FA79E9BD}" srcOrd="6" destOrd="0" presId="urn:microsoft.com/office/officeart/2005/8/layout/hProcess9"/>
    <dgm:cxn modelId="{F2A615DA-7CD3-41A2-A9F7-12B35C1C3EC7}" type="presParOf" srcId="{62096FDA-5A1F-4A3F-87D7-E339B635DE09}" destId="{B979CFF1-C97B-460D-9F6B-615408E0D189}" srcOrd="7" destOrd="0" presId="urn:microsoft.com/office/officeart/2005/8/layout/hProcess9"/>
    <dgm:cxn modelId="{DA35D819-CF25-49F5-A904-97E6B114D30D}" type="presParOf" srcId="{62096FDA-5A1F-4A3F-87D7-E339B635DE09}" destId="{6F1B6924-16F0-4A79-BC46-16B7E69E9ACC}" srcOrd="8" destOrd="0" presId="urn:microsoft.com/office/officeart/2005/8/layout/hProcess9"/>
    <dgm:cxn modelId="{1E16AF0A-9ED2-4626-BDA1-5D66BF1BB04F}" type="presParOf" srcId="{62096FDA-5A1F-4A3F-87D7-E339B635DE09}" destId="{9DDB665A-C942-4F09-86D4-32A43FA51FFC}" srcOrd="9" destOrd="0" presId="urn:microsoft.com/office/officeart/2005/8/layout/hProcess9"/>
    <dgm:cxn modelId="{2F56FA47-EE3C-4EBB-ACFE-3257FF050678}" type="presParOf" srcId="{62096FDA-5A1F-4A3F-87D7-E339B635DE09}" destId="{1B161F8A-4D73-4770-97D6-B0C4613EC17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7371B-1295-414D-BA89-42F0680CAA85}">
      <dsp:nvSpPr>
        <dsp:cNvPr id="0" name=""/>
        <dsp:cNvSpPr/>
      </dsp:nvSpPr>
      <dsp:spPr>
        <a:xfrm>
          <a:off x="636362" y="0"/>
          <a:ext cx="7212114" cy="188569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E68D2-9679-4101-B621-52DC15A64AD6}">
      <dsp:nvSpPr>
        <dsp:cNvPr id="0" name=""/>
        <dsp:cNvSpPr/>
      </dsp:nvSpPr>
      <dsp:spPr>
        <a:xfrm>
          <a:off x="103" y="565708"/>
          <a:ext cx="1241653" cy="7542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Cell subsampling</a:t>
          </a:r>
          <a:endParaRPr lang="zh-CN" altLang="en-US" sz="1600" kern="1200" dirty="0"/>
        </a:p>
      </dsp:txBody>
      <dsp:txXfrm>
        <a:off x="36924" y="602529"/>
        <a:ext cx="1168011" cy="680636"/>
      </dsp:txXfrm>
    </dsp:sp>
    <dsp:sp modelId="{4FF77AB5-2BD4-4752-8F16-CDF0B9018EF1}">
      <dsp:nvSpPr>
        <dsp:cNvPr id="0" name=""/>
        <dsp:cNvSpPr/>
      </dsp:nvSpPr>
      <dsp:spPr>
        <a:xfrm>
          <a:off x="1448699" y="565708"/>
          <a:ext cx="1241653" cy="7542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Gene correlation</a:t>
          </a:r>
          <a:endParaRPr lang="zh-CN" altLang="en-US" sz="1600" kern="1200" dirty="0"/>
        </a:p>
      </dsp:txBody>
      <dsp:txXfrm>
        <a:off x="1485520" y="602529"/>
        <a:ext cx="1168011" cy="680636"/>
      </dsp:txXfrm>
    </dsp:sp>
    <dsp:sp modelId="{89375B96-86FD-4DF1-93C1-3E3C10D14F73}">
      <dsp:nvSpPr>
        <dsp:cNvPr id="0" name=""/>
        <dsp:cNvSpPr/>
      </dsp:nvSpPr>
      <dsp:spPr>
        <a:xfrm>
          <a:off x="2897295" y="565708"/>
          <a:ext cx="1241653" cy="7542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Hierarchy clustering</a:t>
          </a:r>
          <a:endParaRPr lang="zh-CN" altLang="en-US" sz="1600" kern="1200" dirty="0"/>
        </a:p>
      </dsp:txBody>
      <dsp:txXfrm>
        <a:off x="2934116" y="602529"/>
        <a:ext cx="1168011" cy="680636"/>
      </dsp:txXfrm>
    </dsp:sp>
    <dsp:sp modelId="{FF0A0FA4-5CA2-4D08-8322-EA46FA79E9BD}">
      <dsp:nvSpPr>
        <dsp:cNvPr id="0" name=""/>
        <dsp:cNvSpPr/>
      </dsp:nvSpPr>
      <dsp:spPr>
        <a:xfrm>
          <a:off x="4345891" y="565708"/>
          <a:ext cx="1241653" cy="7542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Cutting tree</a:t>
          </a:r>
          <a:endParaRPr lang="zh-CN" altLang="en-US" sz="1600" kern="1200" dirty="0"/>
        </a:p>
      </dsp:txBody>
      <dsp:txXfrm>
        <a:off x="4382712" y="602529"/>
        <a:ext cx="1168011" cy="680636"/>
      </dsp:txXfrm>
    </dsp:sp>
    <dsp:sp modelId="{6F1B6924-16F0-4A79-BC46-16B7E69E9ACC}">
      <dsp:nvSpPr>
        <dsp:cNvPr id="0" name=""/>
        <dsp:cNvSpPr/>
      </dsp:nvSpPr>
      <dsp:spPr>
        <a:xfrm>
          <a:off x="5794486" y="565708"/>
          <a:ext cx="1241653" cy="7542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Filtering</a:t>
          </a:r>
          <a:endParaRPr lang="zh-CN" altLang="en-US" sz="1600" kern="1200" dirty="0"/>
        </a:p>
      </dsp:txBody>
      <dsp:txXfrm>
        <a:off x="5831307" y="602529"/>
        <a:ext cx="1168011" cy="680636"/>
      </dsp:txXfrm>
    </dsp:sp>
    <dsp:sp modelId="{1B161F8A-4D73-4770-97D6-B0C4613EC178}">
      <dsp:nvSpPr>
        <dsp:cNvPr id="0" name=""/>
        <dsp:cNvSpPr/>
      </dsp:nvSpPr>
      <dsp:spPr>
        <a:xfrm>
          <a:off x="7243082" y="565708"/>
          <a:ext cx="1241653" cy="7542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Gene module</a:t>
          </a:r>
          <a:endParaRPr lang="zh-CN" altLang="en-US" sz="1600" kern="1200" dirty="0"/>
        </a:p>
      </dsp:txBody>
      <dsp:txXfrm>
        <a:off x="7279903" y="602529"/>
        <a:ext cx="1168011" cy="680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hk/imgres?imgurl=https%3A%2F%2Fimage.shutterstock.com%2Fimage-vector%2Ffetus-icon-isolated-on-white-260nw-363954884.jpg&amp;imgrefurl=https%3A%2F%2Fwww.shutterstock.com%2Fsearch%2Ffetus%2Bicon&amp;tbnid=Cq6mCP3U-dWppM&amp;vet=12ahUKEwiW86P4mInlAhUC25QKHQF9CF0QMygAegQIARAr..i&amp;docid=ZAwkagmo_JS0WM&amp;w=260&amp;h=280&amp;q=human%20fetal%20icon&amp;hl=zh-cn&amp;safe=strict&amp;ved=2ahUKEwiW86P4mInlAhUC25QKHQF9CF0QMygAegQIARAr" TargetMode="External"/><Relationship Id="rId7" Type="http://schemas.openxmlformats.org/officeDocument/2006/relationships/hyperlink" Target="https://thenounproject.com/term/ovary/131059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iconfinder.com/icons/3958541/male_organ_reproductive_gland_scrotum_sperm_testicle_testis_icon" TargetMode="External"/><Relationship Id="rId5" Type="http://schemas.openxmlformats.org/officeDocument/2006/relationships/hyperlink" Target="https://adioma.com/icons/spleen-organ" TargetMode="External"/><Relationship Id="rId4" Type="http://schemas.openxmlformats.org/officeDocument/2006/relationships/hyperlink" Target="https://www.google.com.hk/search?q=small+intestine+icon&amp;tbm=isch&amp;ved=2ahUKEwi0mur_nYnlAhWPDt4KHdyaDD0Q2-cCegQIABAA&amp;oq=small+intestine+icon&amp;gs_l=img.3..35i39.63803.64205..64581...0.0..0.182.713.0j4......0....1..gws-wiz-img.......0i30.NJicx3SltVU&amp;ei=trSaXbTnMY-d-AbctbLoAw&amp;bih=937&amp;biw=1920&amp;safe=strict&amp;hl=zh-cn#imgrc=07HieIZfCRS_g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大家好，今天我总结一下目前的一些进展。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623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ffectLst/>
              </a:rPr>
              <a:t>847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581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ffectLst/>
              </a:rPr>
              <a:t>847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17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pan-germ cell markers DDX4 and MAGEA4</a:t>
            </a:r>
          </a:p>
          <a:p>
            <a:endParaRPr lang="en-US" altLang="zh-CN" dirty="0"/>
          </a:p>
          <a:p>
            <a:r>
              <a:rPr lang="en-US" altLang="zh-CN" dirty="0"/>
              <a:t>spermatogonia (SPG) </a:t>
            </a:r>
            <a:r>
              <a:rPr lang="zh-CN" altLang="en-US" dirty="0"/>
              <a:t>精原细胞</a:t>
            </a:r>
            <a:endParaRPr lang="en-US" altLang="zh-CN" dirty="0"/>
          </a:p>
          <a:p>
            <a:r>
              <a:rPr lang="en-US" altLang="zh-CN" dirty="0"/>
              <a:t>A subset of undifferentiated SPG—called </a:t>
            </a:r>
            <a:r>
              <a:rPr lang="en-US" altLang="zh-CN" dirty="0" err="1"/>
              <a:t>spermatogonial</a:t>
            </a:r>
            <a:r>
              <a:rPr lang="en-US" altLang="zh-CN" dirty="0"/>
              <a:t> stem cells (SSCs) </a:t>
            </a:r>
            <a:r>
              <a:rPr lang="zh-CN" altLang="en-US" dirty="0"/>
              <a:t>精原干细胞</a:t>
            </a:r>
            <a:endParaRPr lang="en-US" altLang="zh-CN" dirty="0"/>
          </a:p>
          <a:p>
            <a:r>
              <a:rPr lang="en-US" altLang="zh-CN" dirty="0"/>
              <a:t>Spermatocytes (SPC) </a:t>
            </a:r>
            <a:r>
              <a:rPr lang="zh-CN" altLang="en-US" dirty="0"/>
              <a:t>精母细胞</a:t>
            </a:r>
            <a:endParaRPr lang="en-US" altLang="zh-CN" dirty="0"/>
          </a:p>
          <a:p>
            <a:r>
              <a:rPr lang="en-US" altLang="zh-CN" dirty="0"/>
              <a:t>Spermatid </a:t>
            </a:r>
            <a:r>
              <a:rPr lang="zh-CN" altLang="en-US" dirty="0"/>
              <a:t>精子细胞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45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560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TF scattered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C676C5-9B59-48C5-9F6C-B7064A1B08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186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5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31,392 cells (</a:t>
            </a:r>
            <a:r>
              <a:rPr lang="en-US" altLang="zh-CN"/>
              <a:t>327 plate)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Fetal: </a:t>
            </a:r>
            <a:r>
              <a:rPr lang="en-US" altLang="zh-CN" dirty="0">
                <a:hlinkClick r:id="rId3"/>
              </a:rPr>
              <a:t>https://www.google.com.hk/</a:t>
            </a:r>
            <a:r>
              <a:rPr lang="en-US" altLang="zh-CN" dirty="0" err="1">
                <a:hlinkClick r:id="rId3"/>
              </a:rPr>
              <a:t>imgres?imgurl</a:t>
            </a:r>
            <a:r>
              <a:rPr lang="en-US" altLang="zh-CN" dirty="0">
                <a:hlinkClick r:id="rId3"/>
              </a:rPr>
              <a:t>=https%3A%2F%2Fimage.shutterstock.com%2Fimage-vector%2Ffetus-icon-isolated-on-white-260nw-363954884.jpg&amp;imgrefurl=https%3A%2F%2Fwww.shutterstock.com%2Fsearch%2Ffetus%2Bicon&amp;tbnid=Cq6mCP3U-dWppM&amp;vet=12ahUKEwiW86P4mInlAhUC25QKHQF9CF0QMygAegQIARAr..i&amp;docid=ZAwkagmo_JS0WM&amp;w=260&amp;h=280&amp;q=human%20fetal%20icon&amp;hl=</a:t>
            </a:r>
            <a:r>
              <a:rPr lang="en-US" altLang="zh-CN" dirty="0" err="1">
                <a:hlinkClick r:id="rId3"/>
              </a:rPr>
              <a:t>zh-cn&amp;safe</a:t>
            </a:r>
            <a:r>
              <a:rPr lang="en-US" altLang="zh-CN" dirty="0">
                <a:hlinkClick r:id="rId3"/>
              </a:rPr>
              <a:t>=</a:t>
            </a:r>
            <a:r>
              <a:rPr lang="en-US" altLang="zh-CN" dirty="0" err="1">
                <a:hlinkClick r:id="rId3"/>
              </a:rPr>
              <a:t>strict&amp;ved</a:t>
            </a:r>
            <a:r>
              <a:rPr lang="en-US" altLang="zh-CN" dirty="0">
                <a:hlinkClick r:id="rId3"/>
              </a:rPr>
              <a:t>=2ahUKEwiW86P4mInlAhUC25QKHQF9CF0QMygAegQIARAr</a:t>
            </a:r>
            <a:endParaRPr lang="en-US" altLang="zh-CN" dirty="0"/>
          </a:p>
          <a:p>
            <a:endParaRPr lang="en-US" altLang="zh-CN" dirty="0"/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Stomach: PPT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Small intestinal: </a:t>
            </a:r>
            <a:r>
              <a:rPr lang="en-US" altLang="zh-CN" dirty="0">
                <a:hlinkClick r:id="rId4"/>
              </a:rPr>
              <a:t>https://www.google.com.hk/</a:t>
            </a:r>
            <a:r>
              <a:rPr lang="en-US" altLang="zh-CN" dirty="0" err="1">
                <a:hlinkClick r:id="rId4"/>
              </a:rPr>
              <a:t>search?q</a:t>
            </a:r>
            <a:r>
              <a:rPr lang="en-US" altLang="zh-CN" dirty="0">
                <a:hlinkClick r:id="rId4"/>
              </a:rPr>
              <a:t>=</a:t>
            </a:r>
            <a:r>
              <a:rPr lang="en-US" altLang="zh-CN" dirty="0" err="1">
                <a:hlinkClick r:id="rId4"/>
              </a:rPr>
              <a:t>small+intestine+icon&amp;tbm</a:t>
            </a:r>
            <a:r>
              <a:rPr lang="en-US" altLang="zh-CN" dirty="0">
                <a:hlinkClick r:id="rId4"/>
              </a:rPr>
              <a:t>=</a:t>
            </a:r>
            <a:r>
              <a:rPr lang="en-US" altLang="zh-CN" dirty="0" err="1">
                <a:hlinkClick r:id="rId4"/>
              </a:rPr>
              <a:t>isch&amp;ved</a:t>
            </a:r>
            <a:r>
              <a:rPr lang="en-US" altLang="zh-CN" dirty="0">
                <a:hlinkClick r:id="rId4"/>
              </a:rPr>
              <a:t>=2ahUKEwi0mur_nYnlAhWPDt4KHdyaDD0Q2-cCegQIABAA&amp;oq=</a:t>
            </a:r>
            <a:r>
              <a:rPr lang="en-US" altLang="zh-CN" dirty="0" err="1">
                <a:hlinkClick r:id="rId4"/>
              </a:rPr>
              <a:t>small+intestine+icon&amp;gs_l</a:t>
            </a:r>
            <a:r>
              <a:rPr lang="en-US" altLang="zh-CN" dirty="0">
                <a:hlinkClick r:id="rId4"/>
              </a:rPr>
              <a:t>=img.3..35i39.63803.64205..64581...0.0..0.182.713.0j4......0....1..gws-wiz-img.......0i30.NJicx3SltVU&amp;ei=</a:t>
            </a:r>
            <a:r>
              <a:rPr lang="en-US" altLang="zh-CN" dirty="0" err="1">
                <a:hlinkClick r:id="rId4"/>
              </a:rPr>
              <a:t>trSaXbTnMY-d-AbctbLoAw&amp;bih</a:t>
            </a:r>
            <a:r>
              <a:rPr lang="en-US" altLang="zh-CN" dirty="0">
                <a:hlinkClick r:id="rId4"/>
              </a:rPr>
              <a:t>=937&amp;biw=1920&amp;safe=</a:t>
            </a:r>
            <a:r>
              <a:rPr lang="en-US" altLang="zh-CN" dirty="0" err="1">
                <a:hlinkClick r:id="rId4"/>
              </a:rPr>
              <a:t>strict&amp;hl</a:t>
            </a:r>
            <a:r>
              <a:rPr lang="en-US" altLang="zh-CN" dirty="0">
                <a:hlinkClick r:id="rId4"/>
              </a:rPr>
              <a:t>=</a:t>
            </a:r>
            <a:r>
              <a:rPr lang="en-US" altLang="zh-CN" dirty="0" err="1">
                <a:hlinkClick r:id="rId4"/>
              </a:rPr>
              <a:t>zh-cn#imgrc</a:t>
            </a:r>
            <a:r>
              <a:rPr lang="en-US" altLang="zh-CN" dirty="0">
                <a:hlinkClick r:id="rId4"/>
              </a:rPr>
              <a:t>=07HieIZfCRS_gM</a:t>
            </a:r>
            <a:endParaRPr lang="en-US" altLang="zh-CN" dirty="0"/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Kidney: PPT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Lung: PPT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Pancreas: ?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Spleen: </a:t>
            </a:r>
            <a:r>
              <a:rPr lang="en-US" altLang="zh-CN" dirty="0">
                <a:hlinkClick r:id="rId5"/>
              </a:rPr>
              <a:t>https://adioma.com/icons/spleen-organ</a:t>
            </a:r>
            <a:endParaRPr lang="en-US" altLang="zh-CN" dirty="0"/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Testis: </a:t>
            </a:r>
            <a:r>
              <a:rPr lang="en-US" altLang="zh-CN" dirty="0">
                <a:hlinkClick r:id="rId6"/>
              </a:rPr>
              <a:t>https://www.iconfinder.com/icons/3958541/male_organ_reproductive_gland_scrotum_sperm_testicle_testis_icon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Ovary: </a:t>
            </a:r>
            <a:r>
              <a:rPr lang="en-US" altLang="zh-CN" dirty="0">
                <a:hlinkClick r:id="rId7"/>
              </a:rPr>
              <a:t>https://thenounproject.com/term/ovary/131059/</a:t>
            </a:r>
            <a:endParaRPr lang="en-US" altLang="zh-CN" dirty="0"/>
          </a:p>
          <a:p>
            <a:r>
              <a:rPr lang="en-US" altLang="zh-CN" dirty="0"/>
              <a:t>Heart: PPT</a:t>
            </a:r>
          </a:p>
          <a:p>
            <a:endParaRPr lang="en-US" altLang="zh-CN" dirty="0"/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5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4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560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410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16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99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3738-020A-446A-94E9-31A379A10A7A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DE03-E97E-464B-AE5F-914C6A8B48DE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4AC5-4702-4727-A747-38AF8FFAD8CD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E0B3-124F-4332-8FC0-993DF135F2F1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31BE-81D9-4C99-B558-E4BF12EC3564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CC1A-11CA-4C8B-827E-9843406866CA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53BE-89F2-48F1-875F-4491E365AAB5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A13-8707-47DB-B2DC-F8B0A4A78ECA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A677-97DF-42B1-953A-BA0262D5A8F9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8830-FDEF-44BD-98A3-C91A3630764F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基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3635-B556-4C01-BA04-11943493247A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22000" y="855133"/>
            <a:ext cx="81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0821" y="354683"/>
            <a:ext cx="8100000" cy="4673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5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554C55-489C-4CDF-8AE8-57FB6AB86D92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CDF96B-7EDC-46DF-90FC-609B09E0F767}" type="datetime1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0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sv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44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single-cell transcriptome landscape in human tissues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9AEC2208-1849-42C1-83DE-8D4426B59247}" type="datetime1">
              <a:rPr lang="en-US" altLang="zh-CN" smtClean="0">
                <a:latin typeface="Arial" panose="020B0604020202020204" pitchFamily="34" charset="0"/>
                <a:cs typeface="Arial" panose="020B0604020202020204" pitchFamily="34" charset="0"/>
              </a:rPr>
              <a:t>12/27/2019</a:t>
            </a:fld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616E2B-262D-41F0-9568-3507481E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5BD3C9-5000-4435-8073-2ACE6809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Kidney (Supp.)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9F0284-C04D-45DD-9BA0-7802BE45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152525"/>
            <a:ext cx="2880000" cy="43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E29750-5637-4680-B1D3-6D8135778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821" y="1152525"/>
            <a:ext cx="2880000" cy="43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D05530-7A40-418F-BAC2-1AE23E245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21" y="1152525"/>
            <a:ext cx="2160000" cy="21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608FEA-DEF2-47B6-89CF-B207D8A69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21" y="342900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1B7671D-4FC2-4C3F-9C2F-701282E3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3610335"/>
            <a:ext cx="2520000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7B2F2E-2702-43CA-803C-DB6626FC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3610335"/>
            <a:ext cx="252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8B9E2E-60A9-470B-88B6-86F26DA11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000" y="937688"/>
            <a:ext cx="252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AA82AF-8B4E-4A44-8D66-CEAFFCDFC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277" y="937688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803D5C-8211-4369-9FB4-BE2963DE8C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614" b="13651"/>
          <a:stretch/>
        </p:blipFill>
        <p:spPr>
          <a:xfrm>
            <a:off x="180000" y="936000"/>
            <a:ext cx="3420000" cy="252168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Lung (3,109 cells)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411093" y="33192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36000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1025A-BC9F-4FCB-AAC2-DEF4C52CE48E}"/>
              </a:ext>
            </a:extLst>
          </p:cNvPr>
          <p:cNvSpPr txBox="1"/>
          <p:nvPr/>
        </p:nvSpPr>
        <p:spPr>
          <a:xfrm>
            <a:off x="3528000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692D9-2818-4E32-9605-38C39A208225}"/>
              </a:ext>
            </a:extLst>
          </p:cNvPr>
          <p:cNvSpPr txBox="1"/>
          <p:nvPr/>
        </p:nvSpPr>
        <p:spPr>
          <a:xfrm>
            <a:off x="6159386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25C5E9-C264-42C1-9D36-79EC6F5259E2}"/>
              </a:ext>
            </a:extLst>
          </p:cNvPr>
          <p:cNvSpPr txBox="1"/>
          <p:nvPr/>
        </p:nvSpPr>
        <p:spPr>
          <a:xfrm>
            <a:off x="36000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34CC6E-CF4F-4E5D-B85F-2214DE64F3B7}"/>
              </a:ext>
            </a:extLst>
          </p:cNvPr>
          <p:cNvSpPr txBox="1"/>
          <p:nvPr/>
        </p:nvSpPr>
        <p:spPr>
          <a:xfrm>
            <a:off x="2628000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8E7A28-FC14-4399-A0CD-313ED13F1B10}"/>
              </a:ext>
            </a:extLst>
          </p:cNvPr>
          <p:cNvSpPr txBox="1"/>
          <p:nvPr/>
        </p:nvSpPr>
        <p:spPr>
          <a:xfrm>
            <a:off x="5163827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AF03E79-50E2-4C07-AC76-227F1EAC2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000" y="3610335"/>
            <a:ext cx="2520000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169E2E-FC60-40DA-B328-F36C58D1CA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746" t="6980" r="7345" b="8112"/>
          <a:stretch/>
        </p:blipFill>
        <p:spPr>
          <a:xfrm>
            <a:off x="5364000" y="4330335"/>
            <a:ext cx="1080000" cy="108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228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99AA1AA-4C45-4D42-B173-C03FC4DF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439" y="3755953"/>
            <a:ext cx="2520000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EB6ED5-3D0D-4250-ADD3-D702ECD43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439" y="1235953"/>
            <a:ext cx="252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7107F9-DB50-498E-9631-F0A640F5A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162" y="1210915"/>
            <a:ext cx="288000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6FD624-3CDC-42AE-9551-0C49CE7B6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85" y="1210915"/>
            <a:ext cx="2880000" cy="43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Lung (Supp.)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42608" y="8666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1025A-BC9F-4FCB-AAC2-DEF4C52CE48E}"/>
              </a:ext>
            </a:extLst>
          </p:cNvPr>
          <p:cNvSpPr txBox="1"/>
          <p:nvPr/>
        </p:nvSpPr>
        <p:spPr>
          <a:xfrm>
            <a:off x="3113885" y="8666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692D9-2818-4E32-9605-38C39A208225}"/>
              </a:ext>
            </a:extLst>
          </p:cNvPr>
          <p:cNvSpPr txBox="1"/>
          <p:nvPr/>
        </p:nvSpPr>
        <p:spPr>
          <a:xfrm>
            <a:off x="6219149" y="8666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FF7C30-BDCC-4697-A248-8E39C647240C}"/>
              </a:ext>
            </a:extLst>
          </p:cNvPr>
          <p:cNvSpPr txBox="1"/>
          <p:nvPr/>
        </p:nvSpPr>
        <p:spPr>
          <a:xfrm>
            <a:off x="6220378" y="3571287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40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26FAD46-BB89-4851-9F4D-4124C228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3751237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728FA4-CA05-4F05-8F47-4937312E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00" y="936000"/>
            <a:ext cx="2952000" cy="295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3FB9AF-61C4-42CC-BE37-E52D22A27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000" y="936000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9A9D65-8E00-415C-B381-1F908BC7D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00" y="936000"/>
            <a:ext cx="2520000" cy="25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Lung (Supp.)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411093" y="33192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208071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1025A-BC9F-4FCB-AAC2-DEF4C52CE48E}"/>
              </a:ext>
            </a:extLst>
          </p:cNvPr>
          <p:cNvSpPr txBox="1"/>
          <p:nvPr/>
        </p:nvSpPr>
        <p:spPr>
          <a:xfrm>
            <a:off x="2772000" y="86400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692D9-2818-4E32-9605-38C39A208225}"/>
              </a:ext>
            </a:extLst>
          </p:cNvPr>
          <p:cNvSpPr txBox="1"/>
          <p:nvPr/>
        </p:nvSpPr>
        <p:spPr>
          <a:xfrm>
            <a:off x="5724000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25C5E9-C264-42C1-9D36-79EC6F5259E2}"/>
              </a:ext>
            </a:extLst>
          </p:cNvPr>
          <p:cNvSpPr txBox="1"/>
          <p:nvPr/>
        </p:nvSpPr>
        <p:spPr>
          <a:xfrm>
            <a:off x="208071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54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9BC4E3C-C4F8-46B7-A920-28DA49E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3672000"/>
            <a:ext cx="252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882D8A-5974-4D09-9BB9-14CD95FC7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3672000"/>
            <a:ext cx="252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7D52E2-989A-4BB7-9712-6E290E96F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936000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EA6E1E-44F5-413F-8BED-5EB55F42A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000" y="936000"/>
            <a:ext cx="2520000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E01883-B8B2-4E67-9AAE-0F26CC317A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36" b="13578"/>
          <a:stretch/>
        </p:blipFill>
        <p:spPr>
          <a:xfrm>
            <a:off x="180000" y="936000"/>
            <a:ext cx="3420000" cy="252000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Pancreas (2,266 cells)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411093" y="33192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36000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1025A-BC9F-4FCB-AAC2-DEF4C52CE48E}"/>
              </a:ext>
            </a:extLst>
          </p:cNvPr>
          <p:cNvSpPr txBox="1"/>
          <p:nvPr/>
        </p:nvSpPr>
        <p:spPr>
          <a:xfrm>
            <a:off x="3528000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692D9-2818-4E32-9605-38C39A208225}"/>
              </a:ext>
            </a:extLst>
          </p:cNvPr>
          <p:cNvSpPr txBox="1"/>
          <p:nvPr/>
        </p:nvSpPr>
        <p:spPr>
          <a:xfrm>
            <a:off x="6159386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25C5E9-C264-42C1-9D36-79EC6F5259E2}"/>
              </a:ext>
            </a:extLst>
          </p:cNvPr>
          <p:cNvSpPr txBox="1"/>
          <p:nvPr/>
        </p:nvSpPr>
        <p:spPr>
          <a:xfrm>
            <a:off x="36000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34CC6E-CF4F-4E5D-B85F-2214DE64F3B7}"/>
              </a:ext>
            </a:extLst>
          </p:cNvPr>
          <p:cNvSpPr txBox="1"/>
          <p:nvPr/>
        </p:nvSpPr>
        <p:spPr>
          <a:xfrm>
            <a:off x="2628000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8E7A28-FC14-4399-A0CD-313ED13F1B10}"/>
              </a:ext>
            </a:extLst>
          </p:cNvPr>
          <p:cNvSpPr txBox="1"/>
          <p:nvPr/>
        </p:nvSpPr>
        <p:spPr>
          <a:xfrm>
            <a:off x="5163827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B8AAFB7-1B42-4EA7-BF86-2612EA824A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82" t="8667" r="9121" b="9836"/>
          <a:stretch/>
        </p:blipFill>
        <p:spPr>
          <a:xfrm>
            <a:off x="5400000" y="4320000"/>
            <a:ext cx="1080000" cy="10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268F66-C3B2-4E24-9097-B6CC921C4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0000" y="3708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Pancreas (Supp.)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C7A751-44FD-47EC-AC48-5BDA062FF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116000"/>
            <a:ext cx="2880000" cy="43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ED4797-5A59-48E3-9250-D13A7B90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821" y="1116000"/>
            <a:ext cx="2880000" cy="43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780E6B-E0C8-47A6-AD88-4A7E962CC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21" y="1116000"/>
            <a:ext cx="2160000" cy="21600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BED3210F-9556-446F-A2D5-7992A8AF45B5}"/>
              </a:ext>
            </a:extLst>
          </p:cNvPr>
          <p:cNvGrpSpPr/>
          <p:nvPr/>
        </p:nvGrpSpPr>
        <p:grpSpPr>
          <a:xfrm>
            <a:off x="6460821" y="3273786"/>
            <a:ext cx="2575229" cy="2880000"/>
            <a:chOff x="6460821" y="3273786"/>
            <a:chExt cx="2575229" cy="2880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21E9FD7-F177-4F52-8161-457C6545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0821" y="3273786"/>
              <a:ext cx="1440000" cy="144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FB4FF83-5788-4F96-B92D-08C7A8CDE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0821" y="4713786"/>
              <a:ext cx="1440000" cy="144000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AD9F55F-A900-4381-8331-E9E1072CDCDB}"/>
                </a:ext>
              </a:extLst>
            </p:cNvPr>
            <p:cNvSpPr txBox="1"/>
            <p:nvPr/>
          </p:nvSpPr>
          <p:spPr>
            <a:xfrm>
              <a:off x="7900821" y="5326064"/>
              <a:ext cx="11352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/>
                <a:t>Ascending vasa recta</a:t>
              </a:r>
              <a:endParaRPr lang="zh-CN" altLang="en-US" sz="8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1B9FC44-98B5-442D-9601-9D770BC1E849}"/>
                </a:ext>
              </a:extLst>
            </p:cNvPr>
            <p:cNvSpPr txBox="1"/>
            <p:nvPr/>
          </p:nvSpPr>
          <p:spPr>
            <a:xfrm>
              <a:off x="7900821" y="3887171"/>
              <a:ext cx="11352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/>
                <a:t>Descending vasa recta</a:t>
              </a:r>
              <a:endParaRPr lang="zh-CN" altLang="en-US" sz="800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06A6545-D4A0-46BE-A2EA-03EE4AAA3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821" y="326817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D5A29ED-5000-40C5-9852-4EF91140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3" y="3569956"/>
            <a:ext cx="2520000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DF0DCE-A69F-49B9-86B6-8D2903CFB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0" t="8652" r="5789" b="3985"/>
          <a:stretch/>
        </p:blipFill>
        <p:spPr>
          <a:xfrm>
            <a:off x="5108143" y="4173746"/>
            <a:ext cx="1260000" cy="12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DD94EE-A0CD-4DE8-9F0B-FEA6EDAE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143" y="936000"/>
            <a:ext cx="252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494E4A-23F1-4C08-ABB8-5BCA849F1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071" y="936000"/>
            <a:ext cx="252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54B6E2-3974-4E93-B55E-B00836F528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86" b="13546"/>
          <a:stretch/>
        </p:blipFill>
        <p:spPr>
          <a:xfrm>
            <a:off x="179999" y="936000"/>
            <a:ext cx="3384000" cy="2493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616E2B-262D-41F0-9568-3507481E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5BD3C9-5000-4435-8073-2ACE6809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Spleen (847 cells)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AA76776-ADF9-408B-9C72-5E70CB715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071" y="3569956"/>
            <a:ext cx="2520000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154EA93-8771-41C2-A4CE-E5D84FADD5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35" y="4846902"/>
            <a:ext cx="1440000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0D28F01-C01E-45CA-A728-F92F2CA539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035" y="340690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616E2B-262D-41F0-9568-3507481E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5BD3C9-5000-4435-8073-2ACE6809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Spleen (Supplementary)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5C7355-ECEC-4E9D-9300-01BC94D0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120915"/>
            <a:ext cx="2880000" cy="43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A0F872-6B58-4DC8-86DD-C12A328F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821" y="1120915"/>
            <a:ext cx="2880000" cy="43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141AE7-9870-4E15-B62C-6E44594A6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21" y="112091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B64A318-4B3C-4110-B17F-34E01A99B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9" t="9722" r="9814" b="10881"/>
          <a:stretch/>
        </p:blipFill>
        <p:spPr>
          <a:xfrm>
            <a:off x="5184000" y="4173746"/>
            <a:ext cx="1260000" cy="12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54B6E2-3974-4E93-B55E-B00836F528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86" b="13546"/>
          <a:stretch/>
        </p:blipFill>
        <p:spPr>
          <a:xfrm>
            <a:off x="179999" y="936000"/>
            <a:ext cx="3384000" cy="2493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616E2B-262D-41F0-9568-3507481E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5BD3C9-5000-4435-8073-2ACE6809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Testis (686 cells)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4860C5-81AC-48E2-8D4D-5EAAE2CE6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18" b="12412"/>
          <a:stretch/>
        </p:blipFill>
        <p:spPr>
          <a:xfrm>
            <a:off x="179999" y="936000"/>
            <a:ext cx="3384000" cy="2493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DB8FD1-E130-446B-8645-6AA75120C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000" y="936000"/>
            <a:ext cx="252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344843-38EE-4811-836F-6607758C2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400" y="936000"/>
            <a:ext cx="252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0A1D46-1FB6-435E-968D-1CFD2868B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" y="3600000"/>
            <a:ext cx="252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C2B1A9-8F05-4FC2-A289-0E4655C1AA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2071" y="3600000"/>
            <a:ext cx="2520000" cy="25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8B8832-27E7-4763-A06E-AC4C7D7695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0000" y="3600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40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616E2B-262D-41F0-9568-3507481E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5BD3C9-5000-4435-8073-2ACE6809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Testis (Supp.)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CB4497-B97A-4355-A041-201909156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23"/>
          <a:stretch/>
        </p:blipFill>
        <p:spPr>
          <a:xfrm>
            <a:off x="544286" y="1104900"/>
            <a:ext cx="3240000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8BA782-1E8C-462E-BB19-080562808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131" y="1104150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21E34B-349C-440B-9491-AEB229A57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86" y="3263306"/>
            <a:ext cx="252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B0A8250-AECD-4EC3-ADBB-1286A5EA1B05}"/>
              </a:ext>
            </a:extLst>
          </p:cNvPr>
          <p:cNvSpPr/>
          <p:nvPr/>
        </p:nvSpPr>
        <p:spPr>
          <a:xfrm>
            <a:off x="595523" y="2809062"/>
            <a:ext cx="313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SSC / Diff. </a:t>
            </a:r>
            <a:r>
              <a:rPr lang="en-US" altLang="zh-CN" dirty="0" err="1"/>
              <a:t>ing</a:t>
            </a:r>
            <a:r>
              <a:rPr lang="en-US" altLang="zh-CN" dirty="0"/>
              <a:t> SPG / Diff. ed SPG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28CA097-565A-449C-A6C0-8CEA2AC7033C}"/>
              </a:ext>
            </a:extLst>
          </p:cNvPr>
          <p:cNvSpPr/>
          <p:nvPr/>
        </p:nvSpPr>
        <p:spPr>
          <a:xfrm>
            <a:off x="1588103" y="5868218"/>
            <a:ext cx="1152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Spermatid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A756D8F-9EFD-45BA-948A-8D995588C91A}"/>
              </a:ext>
            </a:extLst>
          </p:cNvPr>
          <p:cNvSpPr/>
          <p:nvPr/>
        </p:nvSpPr>
        <p:spPr>
          <a:xfrm>
            <a:off x="4797015" y="4441590"/>
            <a:ext cx="342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SPC </a:t>
            </a:r>
            <a:r>
              <a:rPr lang="pl-PL" altLang="zh-CN" dirty="0"/>
              <a:t>(L1,L2,L3,Z / P,D / P,D,SPC7,S1)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71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9C1576-F978-4761-95C1-1467518387B4}"/>
              </a:ext>
            </a:extLst>
          </p:cNvPr>
          <p:cNvSpPr txBox="1"/>
          <p:nvPr/>
        </p:nvSpPr>
        <p:spPr>
          <a:xfrm>
            <a:off x="516800" y="1206631"/>
            <a:ext cx="783534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Part1: Overview of </a:t>
            </a:r>
            <a:r>
              <a:rPr lang="en-US" altLang="zh-CN" sz="2000" dirty="0" err="1"/>
              <a:t>GeACT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Part2: Cell type identification and annotation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Part3: Transcriptional regulation across cell-types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Part4: Co-expression modules within each cell type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Part5: The spatial - specific expression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E2F226B-A713-47D3-AB24-3BEF2E58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3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616E2B-262D-41F0-9568-3507481E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5BD3C9-5000-4435-8073-2ACE6809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Testis (Supp.)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CF42C7-792C-449B-A949-BE471B6D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047750"/>
            <a:ext cx="2880000" cy="43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EEB2AC-1C57-46D3-88F3-C2F0C3A09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821" y="1047750"/>
            <a:ext cx="2880000" cy="43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951EF9-D9EB-428E-8958-985674A38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661" y="5367750"/>
            <a:ext cx="846319" cy="8463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17B41A-3739-43CB-856A-6CE07F2A4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821" y="3207750"/>
            <a:ext cx="2160000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B4718-2E69-4E97-90D9-EEA7B110D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0821" y="104552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6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 module pipeline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BD43A1-795D-45BB-8B9D-CAB75A5B384B}"/>
              </a:ext>
            </a:extLst>
          </p:cNvPr>
          <p:cNvGrpSpPr/>
          <p:nvPr/>
        </p:nvGrpSpPr>
        <p:grpSpPr>
          <a:xfrm>
            <a:off x="328401" y="1955800"/>
            <a:ext cx="8484840" cy="1885696"/>
            <a:chOff x="329580" y="2229104"/>
            <a:chExt cx="8484840" cy="1885696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C1C1B2E8-32D7-482E-A681-57A187AE447A}"/>
                </a:ext>
              </a:extLst>
            </p:cNvPr>
            <p:cNvGraphicFramePr/>
            <p:nvPr>
              <p:extLst/>
            </p:nvPr>
          </p:nvGraphicFramePr>
          <p:xfrm>
            <a:off x="329580" y="2229104"/>
            <a:ext cx="8484840" cy="18856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12F4639-941F-44A2-A105-E03813D035E1}"/>
                </a:ext>
              </a:extLst>
            </p:cNvPr>
            <p:cNvSpPr txBox="1"/>
            <p:nvPr/>
          </p:nvSpPr>
          <p:spPr>
            <a:xfrm>
              <a:off x="329580" y="3646670"/>
              <a:ext cx="1280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500 cells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8B17C1C-5324-4372-A504-31CADBF0A864}"/>
                </a:ext>
              </a:extLst>
            </p:cNvPr>
            <p:cNvSpPr txBox="1"/>
            <p:nvPr/>
          </p:nvSpPr>
          <p:spPr>
            <a:xfrm>
              <a:off x="1740729" y="3646670"/>
              <a:ext cx="1280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Spearman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F710E7-020B-4592-9447-4166F85E0DED}"/>
                </a:ext>
              </a:extLst>
            </p:cNvPr>
            <p:cNvSpPr txBox="1"/>
            <p:nvPr/>
          </p:nvSpPr>
          <p:spPr>
            <a:xfrm>
              <a:off x="3151878" y="3646670"/>
              <a:ext cx="1280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Average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15B73E-BA10-4E54-B5B5-E0E1AFB50ADC}"/>
                </a:ext>
              </a:extLst>
            </p:cNvPr>
            <p:cNvSpPr txBox="1"/>
            <p:nvPr/>
          </p:nvSpPr>
          <p:spPr>
            <a:xfrm>
              <a:off x="4563027" y="3646670"/>
              <a:ext cx="1351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Dynamic cut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7FF8964-DD3A-42B5-BE84-67FE4F780A1A}"/>
                </a:ext>
              </a:extLst>
            </p:cNvPr>
            <p:cNvSpPr txBox="1"/>
            <p:nvPr/>
          </p:nvSpPr>
          <p:spPr>
            <a:xfrm>
              <a:off x="6044968" y="3646670"/>
              <a:ext cx="1351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≥10 genes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093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Remove size effect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F1CDD3-77DE-40DD-AE74-5D62FC11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8585"/>
            <a:ext cx="5761107" cy="43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1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Gene correlation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91D54-5D33-4AB1-96F2-2380C6E87E2C}"/>
              </a:ext>
            </a:extLst>
          </p:cNvPr>
          <p:cNvSpPr txBox="1"/>
          <p:nvPr/>
        </p:nvSpPr>
        <p:spPr>
          <a:xfrm>
            <a:off x="520820" y="1025914"/>
            <a:ext cx="788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Choose the good correlation method (Pearson, Spearman and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bicor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F58C5D-C38C-4A71-8434-6E35B9AD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599116"/>
            <a:ext cx="360000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3EE27A-7891-40F2-AA1C-59EA5BEC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091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55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Handle zero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91D54-5D33-4AB1-96F2-2380C6E87E2C}"/>
              </a:ext>
            </a:extLst>
          </p:cNvPr>
          <p:cNvSpPr txBox="1"/>
          <p:nvPr/>
        </p:nvSpPr>
        <p:spPr>
          <a:xfrm>
            <a:off x="520820" y="1025914"/>
            <a:ext cx="788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Choose the strategy for zero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CF6BEF-707D-4035-B402-2993CE6E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629000"/>
            <a:ext cx="3600000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5A005A-ACFC-41A6-81AF-AB7DA253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21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6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 Hierarchy clustering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91D54-5D33-4AB1-96F2-2380C6E87E2C}"/>
              </a:ext>
            </a:extLst>
          </p:cNvPr>
          <p:cNvSpPr txBox="1"/>
          <p:nvPr/>
        </p:nvSpPr>
        <p:spPr>
          <a:xfrm>
            <a:off x="520820" y="1025914"/>
            <a:ext cx="788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Choose the method for clustering (average and ward.D2)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13BA3-1BAB-4817-9E4B-6042918D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395246"/>
            <a:ext cx="2160000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5CA056-9F0D-4DEA-81C2-0A73807EE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395246"/>
            <a:ext cx="2160000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5B1DE5-BA91-40E9-BAB1-535CD64EE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0" y="3756251"/>
            <a:ext cx="2160000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E5DB9D-C85E-4122-8CF7-0C7A3893D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784" y="3756251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4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 Cutting the tree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91D54-5D33-4AB1-96F2-2380C6E87E2C}"/>
              </a:ext>
            </a:extLst>
          </p:cNvPr>
          <p:cNvSpPr txBox="1"/>
          <p:nvPr/>
        </p:nvSpPr>
        <p:spPr>
          <a:xfrm>
            <a:off x="520820" y="1025914"/>
            <a:ext cx="788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Choose the method for module detection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28F9D1-124A-4D1B-A62B-DB1688E3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395246"/>
            <a:ext cx="2356364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CE449D-6082-497D-A6F5-5B9DEFCE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39" y="1395246"/>
            <a:ext cx="2356364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412BD0-D82A-49D5-9264-AEAEF9C42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3924578"/>
            <a:ext cx="2356363" cy="21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17B9C5-9745-4CDF-91D1-839E7DC5D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639" y="3924578"/>
            <a:ext cx="2356364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4D4BFC-3B8C-41EB-807E-D2B16C25A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458" y="3924578"/>
            <a:ext cx="235636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29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within cell types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8695C9-B714-484D-840A-45AFE325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55" y="1008000"/>
            <a:ext cx="7227691" cy="522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15DE1C-777B-4547-BF44-A398A31DBB63}"/>
              </a:ext>
            </a:extLst>
          </p:cNvPr>
          <p:cNvSpPr/>
          <p:nvPr/>
        </p:nvSpPr>
        <p:spPr>
          <a:xfrm>
            <a:off x="6242050" y="1008000"/>
            <a:ext cx="19437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0.13  0.09  0.25  0.15  0.14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47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within cell types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D9B1AD-D4D0-44DA-A35C-3EEE3602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54" y="1008000"/>
            <a:ext cx="7227692" cy="5220000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E6C21FAA-701E-4C97-A5EE-432264E21983}"/>
              </a:ext>
            </a:extLst>
          </p:cNvPr>
          <p:cNvSpPr>
            <a:spLocks noChangeAspect="1"/>
          </p:cNvSpPr>
          <p:nvPr/>
        </p:nvSpPr>
        <p:spPr>
          <a:xfrm flipV="1">
            <a:off x="3326797" y="1084805"/>
            <a:ext cx="125282" cy="108000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1403AC-5FE3-4A71-8944-F1AEB4D7C7E1}"/>
              </a:ext>
            </a:extLst>
          </p:cNvPr>
          <p:cNvSpPr/>
          <p:nvPr/>
        </p:nvSpPr>
        <p:spPr>
          <a:xfrm>
            <a:off x="6242050" y="1008000"/>
            <a:ext cx="19437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0.13  0.09  0.25  0.15  0.14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04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within cell types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8A7C2F-E7B4-496A-AC8B-EC6A67EC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9" y="1089000"/>
            <a:ext cx="2552728" cy="23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C62654-6761-43AB-85B7-B3852406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00" y="1089000"/>
            <a:ext cx="2552728" cy="23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8EEC85-E3F0-4891-8822-ABF473F0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19" y="3899735"/>
            <a:ext cx="2552729" cy="23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9A598B-6CA8-402A-AC71-7B5A68B70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900" y="3899735"/>
            <a:ext cx="2552727" cy="23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B13C7C-1B56-44C1-8672-75823E31D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980" y="3899735"/>
            <a:ext cx="255272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5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1BC9F50-CE84-44F6-8329-EC1D171F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3099189"/>
            <a:ext cx="3949381" cy="26329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686175-7803-44AA-880A-4050C36FA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54" y="2271724"/>
            <a:ext cx="252000" cy="231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3CCD2B-2C7F-4D1D-97FD-6DC6178EEA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5" t="6955" r="7221" b="14487"/>
          <a:stretch/>
        </p:blipFill>
        <p:spPr>
          <a:xfrm>
            <a:off x="1369696" y="1654971"/>
            <a:ext cx="652852" cy="648529"/>
          </a:xfrm>
          <a:prstGeom prst="ellipse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Overview of </a:t>
            </a:r>
            <a:r>
              <a:rPr lang="en-US" altLang="zh-CN" dirty="0" err="1"/>
              <a:t>GeACT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2427D6-867F-454D-848A-C91CAA3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9DEFE9E-C4E7-4541-A444-41DD6411FB7A}"/>
              </a:ext>
            </a:extLst>
          </p:cNvPr>
          <p:cNvGrpSpPr/>
          <p:nvPr/>
        </p:nvGrpSpPr>
        <p:grpSpPr>
          <a:xfrm>
            <a:off x="2995381" y="1422296"/>
            <a:ext cx="1116000" cy="1116000"/>
            <a:chOff x="2995381" y="1422296"/>
            <a:chExt cx="1116000" cy="1116000"/>
          </a:xfrm>
        </p:grpSpPr>
        <p:pic>
          <p:nvPicPr>
            <p:cNvPr id="1026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157381" y="2149620"/>
              <a:ext cx="792000" cy="32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AB21D38-38A6-4A3A-ABA0-61B09DFF81BA}"/>
                </a:ext>
              </a:extLst>
            </p:cNvPr>
            <p:cNvSpPr/>
            <p:nvPr/>
          </p:nvSpPr>
          <p:spPr>
            <a:xfrm>
              <a:off x="3514677" y="1624940"/>
              <a:ext cx="77409" cy="32847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14FA541A-C2E2-4BF6-A42D-EE61467C8086}"/>
                </a:ext>
              </a:extLst>
            </p:cNvPr>
            <p:cNvSpPr/>
            <p:nvPr/>
          </p:nvSpPr>
          <p:spPr>
            <a:xfrm flipV="1">
              <a:off x="3465182" y="1504290"/>
              <a:ext cx="176398" cy="120650"/>
            </a:xfrm>
            <a:prstGeom prst="trapezoid">
              <a:avLst>
                <a:gd name="adj" fmla="val 4079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EF5F5F1-E988-4FBB-A112-DCD5B636B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000" y="1661504"/>
              <a:ext cx="36000" cy="360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13EEB24-AEC3-4B0A-BC18-A9B0EF6F23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000" y="1806818"/>
              <a:ext cx="36000" cy="360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3DCFB44-1369-4018-B459-AEDB9977F9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000" y="1734161"/>
              <a:ext cx="36000" cy="360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6CE7FE8-9DDB-4C86-A38B-7E201B2FDA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000" y="1879476"/>
              <a:ext cx="36000" cy="360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4F465C2-3C33-46D1-BE00-4619442E6FE9}"/>
                </a:ext>
              </a:extLst>
            </p:cNvPr>
            <p:cNvCxnSpPr>
              <a:cxnSpLocks/>
            </p:cNvCxnSpPr>
            <p:nvPr/>
          </p:nvCxnSpPr>
          <p:spPr>
            <a:xfrm>
              <a:off x="3553381" y="1953411"/>
              <a:ext cx="0" cy="11884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B637064-6044-44EE-8A75-378EDA637352}"/>
                </a:ext>
              </a:extLst>
            </p:cNvPr>
            <p:cNvSpPr/>
            <p:nvPr/>
          </p:nvSpPr>
          <p:spPr>
            <a:xfrm>
              <a:off x="2995381" y="1422296"/>
              <a:ext cx="1116000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8539A193-C930-403A-80B6-5393A9F86170}"/>
              </a:ext>
            </a:extLst>
          </p:cNvPr>
          <p:cNvSpPr/>
          <p:nvPr/>
        </p:nvSpPr>
        <p:spPr>
          <a:xfrm>
            <a:off x="2881659" y="1056893"/>
            <a:ext cx="134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FACS sorting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563D6E3-4D47-4F57-A446-E0C0860B8029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>
            <a:off x="2304429" y="1980296"/>
            <a:ext cx="690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EA70AA83-422C-42B6-AE2B-E8558E0D3464}"/>
              </a:ext>
            </a:extLst>
          </p:cNvPr>
          <p:cNvGrpSpPr/>
          <p:nvPr/>
        </p:nvGrpSpPr>
        <p:grpSpPr>
          <a:xfrm>
            <a:off x="4688343" y="1422296"/>
            <a:ext cx="1116000" cy="1116000"/>
            <a:chOff x="4465206" y="1575092"/>
            <a:chExt cx="1116000" cy="1116000"/>
          </a:xfrm>
        </p:grpSpPr>
        <p:pic>
          <p:nvPicPr>
            <p:cNvPr id="8" name="Picture 2" descr="https://coursesandconferences.wellcomegenomecampus.org/wp-content/uploads/2018/08/NGS-460x46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206" y="159309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103E0A5-99F8-4AE5-BBA3-EF7A91E0991E}"/>
                </a:ext>
              </a:extLst>
            </p:cNvPr>
            <p:cNvSpPr/>
            <p:nvPr/>
          </p:nvSpPr>
          <p:spPr>
            <a:xfrm>
              <a:off x="4465206" y="1575092"/>
              <a:ext cx="1116000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57031935-5AD4-4766-A8FD-03425389E7A8}"/>
              </a:ext>
            </a:extLst>
          </p:cNvPr>
          <p:cNvSpPr/>
          <p:nvPr/>
        </p:nvSpPr>
        <p:spPr>
          <a:xfrm>
            <a:off x="4612195" y="1056893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Sequencing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C2FB60BE-4464-4F35-876B-A0C4BAB071D4}"/>
              </a:ext>
            </a:extLst>
          </p:cNvPr>
          <p:cNvGrpSpPr/>
          <p:nvPr/>
        </p:nvGrpSpPr>
        <p:grpSpPr>
          <a:xfrm>
            <a:off x="6533086" y="1422296"/>
            <a:ext cx="1116000" cy="1116000"/>
            <a:chOff x="6327344" y="1590300"/>
            <a:chExt cx="1116000" cy="1116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5344" y="1608300"/>
              <a:ext cx="1080000" cy="1080000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0A853D3-59CC-4248-8707-AC0A04034D1E}"/>
                </a:ext>
              </a:extLst>
            </p:cNvPr>
            <p:cNvSpPr/>
            <p:nvPr/>
          </p:nvSpPr>
          <p:spPr>
            <a:xfrm>
              <a:off x="6327344" y="1590300"/>
              <a:ext cx="1116000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9E3E43B3-D344-4753-A825-95612028892B}"/>
              </a:ext>
            </a:extLst>
          </p:cNvPr>
          <p:cNvSpPr/>
          <p:nvPr/>
        </p:nvSpPr>
        <p:spPr>
          <a:xfrm>
            <a:off x="6389131" y="1056893"/>
            <a:ext cx="1403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Data analysis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A0FE5D-1C3C-4091-A1C4-52282C0CB94A}"/>
              </a:ext>
            </a:extLst>
          </p:cNvPr>
          <p:cNvSpPr/>
          <p:nvPr/>
        </p:nvSpPr>
        <p:spPr>
          <a:xfrm>
            <a:off x="1089025" y="1422296"/>
            <a:ext cx="1215404" cy="1116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8" name="图形 17" descr="心脏器官">
            <a:extLst>
              <a:ext uri="{FF2B5EF4-FFF2-40B4-BE49-F238E27FC236}">
                <a16:creationId xmlns:a16="http://schemas.microsoft.com/office/drawing/2014/main" id="{8810DA97-30FC-4DC4-88E7-FFD74265B6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6225" y="2257933"/>
            <a:ext cx="252000" cy="252000"/>
          </a:xfrm>
          <a:prstGeom prst="rect">
            <a:avLst/>
          </a:prstGeom>
        </p:spPr>
      </p:pic>
      <p:pic>
        <p:nvPicPr>
          <p:cNvPr id="20" name="图形 19" descr="肺">
            <a:extLst>
              <a:ext uri="{FF2B5EF4-FFF2-40B4-BE49-F238E27FC236}">
                <a16:creationId xmlns:a16="http://schemas.microsoft.com/office/drawing/2014/main" id="{B70D94EA-9824-4AF0-B2C6-0819FCEA976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6589" y="2257933"/>
            <a:ext cx="252000" cy="252000"/>
          </a:xfrm>
          <a:prstGeom prst="rect">
            <a:avLst/>
          </a:prstGeom>
        </p:spPr>
      </p:pic>
      <p:pic>
        <p:nvPicPr>
          <p:cNvPr id="22" name="图形 21" descr="肾脏">
            <a:extLst>
              <a:ext uri="{FF2B5EF4-FFF2-40B4-BE49-F238E27FC236}">
                <a16:creationId xmlns:a16="http://schemas.microsoft.com/office/drawing/2014/main" id="{81BEFFA2-D3CA-40CB-9833-97F28638AE5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06140" y="1981735"/>
            <a:ext cx="252000" cy="252000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7BDD01F6-F8B5-456A-A70D-AAF2487D82E5}"/>
              </a:ext>
            </a:extLst>
          </p:cNvPr>
          <p:cNvSpPr/>
          <p:nvPr/>
        </p:nvSpPr>
        <p:spPr>
          <a:xfrm>
            <a:off x="1170177" y="1056893"/>
            <a:ext cx="1043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Sampling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24" name="直接箭头连接符 1023">
            <a:extLst>
              <a:ext uri="{FF2B5EF4-FFF2-40B4-BE49-F238E27FC236}">
                <a16:creationId xmlns:a16="http://schemas.microsoft.com/office/drawing/2014/main" id="{C4D986CB-81DB-4A63-BBF3-1F5534F657CA}"/>
              </a:ext>
            </a:extLst>
          </p:cNvPr>
          <p:cNvCxnSpPr>
            <a:cxnSpLocks/>
            <a:stCxn id="48" idx="3"/>
            <a:endCxn id="54" idx="1"/>
          </p:cNvCxnSpPr>
          <p:nvPr/>
        </p:nvCxnSpPr>
        <p:spPr>
          <a:xfrm>
            <a:off x="4111381" y="1980296"/>
            <a:ext cx="576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直接箭头连接符 1026">
            <a:extLst>
              <a:ext uri="{FF2B5EF4-FFF2-40B4-BE49-F238E27FC236}">
                <a16:creationId xmlns:a16="http://schemas.microsoft.com/office/drawing/2014/main" id="{14D87982-5A80-4064-A2E8-43C8F3AB6B6D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5804343" y="1980296"/>
            <a:ext cx="728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A19B2199-0F96-4CD5-92A5-6A3E475F217D}"/>
              </a:ext>
            </a:extLst>
          </p:cNvPr>
          <p:cNvSpPr txBox="1"/>
          <p:nvPr/>
        </p:nvSpPr>
        <p:spPr>
          <a:xfrm>
            <a:off x="443204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6A4DD76-0B42-4B3A-94ED-6EBE9EC73AC6}"/>
              </a:ext>
            </a:extLst>
          </p:cNvPr>
          <p:cNvSpPr txBox="1"/>
          <p:nvPr/>
        </p:nvSpPr>
        <p:spPr>
          <a:xfrm>
            <a:off x="443204" y="273057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90DDD98-C896-45D7-B9A0-2933F798E09C}"/>
              </a:ext>
            </a:extLst>
          </p:cNvPr>
          <p:cNvSpPr txBox="1"/>
          <p:nvPr/>
        </p:nvSpPr>
        <p:spPr>
          <a:xfrm>
            <a:off x="4638930" y="273057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5CBAB0E-52B2-4D39-800C-0FE25749F81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" b="434"/>
          <a:stretch/>
        </p:blipFill>
        <p:spPr>
          <a:xfrm>
            <a:off x="1997082" y="1606574"/>
            <a:ext cx="201465" cy="216000"/>
          </a:xfrm>
          <a:prstGeom prst="rect">
            <a:avLst/>
          </a:prstGeom>
        </p:spPr>
      </p:pic>
      <p:pic>
        <p:nvPicPr>
          <p:cNvPr id="26" name="图形 25" descr="胃">
            <a:extLst>
              <a:ext uri="{FF2B5EF4-FFF2-40B4-BE49-F238E27FC236}">
                <a16:creationId xmlns:a16="http://schemas.microsoft.com/office/drawing/2014/main" id="{222672FF-02C1-4D65-8DE8-0886E25955E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56590" y="1416677"/>
            <a:ext cx="252000" cy="25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E7999D-FEE6-4EE0-8A0A-505F99DD61C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44" y="1996227"/>
            <a:ext cx="175500" cy="216000"/>
          </a:xfrm>
          <a:prstGeom prst="rect">
            <a:avLst/>
          </a:prstGeom>
        </p:spPr>
      </p:pic>
      <p:pic>
        <p:nvPicPr>
          <p:cNvPr id="7" name="Picture 2" descr="male, organ, reproductive gland, scrotum, sperm, testicle, testis icon">
            <a:extLst>
              <a:ext uri="{FF2B5EF4-FFF2-40B4-BE49-F238E27FC236}">
                <a16:creationId xmlns:a16="http://schemas.microsoft.com/office/drawing/2014/main" id="{FEF11CA0-00E6-4B67-A505-3FB830EB9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08" y="160053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8C0D22-5CC1-401A-B623-9207425C08BD}"/>
              </a:ext>
            </a:extLst>
          </p:cNvPr>
          <p:cNvSpPr txBox="1"/>
          <p:nvPr/>
        </p:nvSpPr>
        <p:spPr>
          <a:xfrm>
            <a:off x="520821" y="5809082"/>
            <a:ext cx="768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landscape covered 105 cell types from 14 sampling positions in 7 tissues.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644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within cell types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C8D956-1D6D-4724-8B1F-704DFFCE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16" y="1494887"/>
            <a:ext cx="6230769" cy="450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F546689-95B4-4450-BBB1-1DB93E2868E3}"/>
              </a:ext>
            </a:extLst>
          </p:cNvPr>
          <p:cNvSpPr/>
          <p:nvPr/>
        </p:nvSpPr>
        <p:spPr>
          <a:xfrm>
            <a:off x="520821" y="972000"/>
            <a:ext cx="7132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most significant gene modules 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min.avgExpr = 5, min.avgCor = 0.1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06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within cell types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546689-95B4-4450-BBB1-1DB93E2868E3}"/>
              </a:ext>
            </a:extLst>
          </p:cNvPr>
          <p:cNvSpPr/>
          <p:nvPr/>
        </p:nvSpPr>
        <p:spPr>
          <a:xfrm>
            <a:off x="520821" y="972000"/>
            <a:ext cx="7132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FB-ADAM28 M202 (17 genes)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AF7FA2-E5ED-4943-BCF6-8193F02F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341332"/>
            <a:ext cx="274909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308F99-303A-4203-8168-319616D9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67" y="1341332"/>
            <a:ext cx="2749091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694897-7F1E-4FC4-9130-470BFBC15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4053356"/>
            <a:ext cx="2356364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631C21-3974-4EB4-A2EA-AE2CB3C59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1" y="4053356"/>
            <a:ext cx="2356364" cy="21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B29A97-7596-422C-B485-CFB289F8F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358" y="4053356"/>
            <a:ext cx="2356364" cy="216000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FF11F0FA-C477-49FE-9A6A-0042386083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3098" r="28127"/>
          <a:stretch/>
        </p:blipFill>
        <p:spPr>
          <a:xfrm>
            <a:off x="6151358" y="1431332"/>
            <a:ext cx="277323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23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C9AA657-F4FE-4AC5-A3BA-AF2D9D44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357" y="4051888"/>
            <a:ext cx="2356364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8AC55B-29D8-479F-B30E-3392ACEF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1" y="4051888"/>
            <a:ext cx="2356364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D32BA5-7983-46A0-BA1D-8BB5A28D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4053356"/>
            <a:ext cx="2356364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569A22-0CF6-42E5-A76B-6BE4EAD93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266" y="1341332"/>
            <a:ext cx="2749091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0FE352-308F-4383-8709-93B502722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0" y="1342800"/>
            <a:ext cx="2749091" cy="25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within cell types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546689-95B4-4450-BBB1-1DB93E2868E3}"/>
              </a:ext>
            </a:extLst>
          </p:cNvPr>
          <p:cNvSpPr/>
          <p:nvPr/>
        </p:nvSpPr>
        <p:spPr>
          <a:xfrm>
            <a:off x="520821" y="972000"/>
            <a:ext cx="7132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FB-ADAM28 M23 (71 genes)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A315209-3081-483C-9929-116CBB1563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1357" y="1431332"/>
            <a:ext cx="273074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61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081A723-098E-4E23-A58E-E51EEA39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357" y="4051888"/>
            <a:ext cx="2356364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317AFF-7855-4C2E-BE1E-3868B8B3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1" y="4051888"/>
            <a:ext cx="2356364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F55300-8D75-4EB3-A10D-6D11651B0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4051888"/>
            <a:ext cx="2356364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BAFDF3-C488-4959-BB03-037CEB7A2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266" y="1341332"/>
            <a:ext cx="2749091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8BBB8B-814D-4EFF-B308-4E9180DAA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99" y="1341332"/>
            <a:ext cx="2749091" cy="25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within cell types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546689-95B4-4450-BBB1-1DB93E2868E3}"/>
              </a:ext>
            </a:extLst>
          </p:cNvPr>
          <p:cNvSpPr/>
          <p:nvPr/>
        </p:nvSpPr>
        <p:spPr>
          <a:xfrm>
            <a:off x="520821" y="972000"/>
            <a:ext cx="7132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FB-ADAM28 M137 (29 genes)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41ED4A-E1AE-4EC9-832A-2EF4DC536B3E}"/>
              </a:ext>
            </a:extLst>
          </p:cNvPr>
          <p:cNvSpPr/>
          <p:nvPr/>
        </p:nvSpPr>
        <p:spPr>
          <a:xfrm>
            <a:off x="6905008" y="3553555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 = 0.00035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40AB19B7-0037-41B3-99D3-B24833AA797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855" r="21998"/>
          <a:stretch/>
        </p:blipFill>
        <p:spPr>
          <a:xfrm>
            <a:off x="6432232" y="1341332"/>
            <a:ext cx="198622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39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within cell types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F5ECE-F779-40AE-9AB8-EB2DBB04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54" y="1008000"/>
            <a:ext cx="7227692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1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within cell types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38E7A4-0F67-4D49-9F7D-7AF2A76D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54" y="1008000"/>
            <a:ext cx="7227692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80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 across cell types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CA76BE-19CA-45ED-8B19-17FFA35D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179000"/>
            <a:ext cx="3600000" cy="45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EE438-31C0-4D7F-BB91-AF5703CA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21" y="1179000"/>
            <a:ext cx="36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72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EC4B92-4243-42CB-A320-E69F8241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9" y="1762761"/>
            <a:ext cx="3683958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2FD73D-2EF9-4AAA-97EF-EF6820F2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63" y="1762761"/>
            <a:ext cx="3683958" cy="28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43A2702-4F2E-4422-B504-7127B335FECC}"/>
              </a:ext>
            </a:extLst>
          </p:cNvPr>
          <p:cNvSpPr txBox="1"/>
          <p:nvPr/>
        </p:nvSpPr>
        <p:spPr>
          <a:xfrm>
            <a:off x="1534123" y="464276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Expression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27AD51-CCC2-4EAF-AAB0-9D72A57CD071}"/>
              </a:ext>
            </a:extLst>
          </p:cNvPr>
          <p:cNvSpPr txBox="1"/>
          <p:nvPr/>
        </p:nvSpPr>
        <p:spPr>
          <a:xfrm>
            <a:off x="5952529" y="464276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Module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33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BD888F-559D-48F4-9D98-5B186E0A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40821" y="1398035"/>
            <a:ext cx="2520000" cy="19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384C5D-0A45-4F38-8E5E-1AFBC0F6D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06316" y="3372699"/>
            <a:ext cx="2520000" cy="19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1C16F3-3DEA-4B7C-BC4F-040ADA44B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0822" y="3444340"/>
            <a:ext cx="2520000" cy="19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 map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8ABF34-4BBD-4AF7-89BF-726EFF21B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1" y="1447550"/>
            <a:ext cx="2520000" cy="19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39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7EA99A-6451-46C0-80E5-503B8E2E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BE63232-FFFB-48CD-B4CC-2A74DED7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1" y="3781353"/>
            <a:ext cx="2016000" cy="25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4765514-5C28-41BC-A05E-824F9776D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81" y="1076687"/>
            <a:ext cx="3150000" cy="252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Overview of </a:t>
            </a:r>
            <a:r>
              <a:rPr lang="en-US" altLang="zh-CN" dirty="0" err="1"/>
              <a:t>GeACT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2427D6-867F-454D-848A-C91CAA3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19B2199-0F96-4CD5-92A5-6A3E475F217D}"/>
              </a:ext>
            </a:extLst>
          </p:cNvPr>
          <p:cNvSpPr txBox="1"/>
          <p:nvPr/>
        </p:nvSpPr>
        <p:spPr>
          <a:xfrm>
            <a:off x="443204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825662A-B45C-4DFB-9C2B-172361A0B657}"/>
              </a:ext>
            </a:extLst>
          </p:cNvPr>
          <p:cNvSpPr txBox="1"/>
          <p:nvPr/>
        </p:nvSpPr>
        <p:spPr>
          <a:xfrm>
            <a:off x="520821" y="3668687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7A4251-6202-4968-ABC3-252596A2E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933" y="3781353"/>
            <a:ext cx="2016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9C2740-61FB-4FC1-804D-1A2FBD7EE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386" y="3781353"/>
            <a:ext cx="2016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3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1C0C4F-5BE6-4086-9CF5-75E1E1198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8" b="13100"/>
          <a:stretch/>
        </p:blipFill>
        <p:spPr>
          <a:xfrm>
            <a:off x="216000" y="936000"/>
            <a:ext cx="3420000" cy="256032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 (4,981 cells)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8E4F5-3F1F-4344-80EF-8B6902A1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00" y="936000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ADB4C4-2E10-4582-8FD8-619FB9DB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21" y="936000"/>
            <a:ext cx="252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3A9F11-9A65-4F27-8702-67B9E9F9C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00" y="3610276"/>
            <a:ext cx="252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AD457C-9DFE-4C1C-9560-2ABD8EB9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821" y="3610276"/>
            <a:ext cx="252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C5F1A1-3651-426E-B181-98CCDDA97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000" y="3610276"/>
            <a:ext cx="252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6CEC38-0122-482B-B84F-0037D6C03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000" y="936000"/>
            <a:ext cx="252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923E6A-31E5-4DDE-9225-1ECF8B03DD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72" t="8596" r="8596" b="9672"/>
          <a:stretch/>
        </p:blipFill>
        <p:spPr>
          <a:xfrm>
            <a:off x="5236821" y="4258276"/>
            <a:ext cx="1224000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4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7897529-92A6-41D0-8C98-4485F5A5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53" y="4536000"/>
            <a:ext cx="1728000" cy="172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 (Supp.)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510226-A30A-4615-896C-5BB2B601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936000"/>
            <a:ext cx="3600000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4424D7-9AC4-437E-9491-5B42DE37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53" y="936000"/>
            <a:ext cx="3600000" cy="36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8929C3-D902-4B5C-8624-09C49B96D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74" y="4536000"/>
            <a:ext cx="1728000" cy="172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6D47EBF-1970-43EF-A286-39760CCC6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21" y="453600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065904-2F25-421A-94A9-9BE72E2C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DF847C-D40A-4E50-8A79-C8436ECB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 intestine (7,953 cells)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EDB2E-7F16-4CA9-9789-09E7DE03D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6" b="14793"/>
          <a:stretch/>
        </p:blipFill>
        <p:spPr>
          <a:xfrm>
            <a:off x="180000" y="936000"/>
            <a:ext cx="3380750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59B901-B997-4CCC-9BE3-A73989B3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899" y="936000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649F8C-C583-4A27-8509-606424DF2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717" y="936000"/>
            <a:ext cx="252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F0AE4F-E474-4F87-9326-93F9490D7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3569956"/>
            <a:ext cx="252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5B4FEC-6EBB-4E6E-A554-A0E91C3A2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717" y="3569956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FC603A-BBD7-47AA-B846-758CC5B2D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960" y="3569956"/>
            <a:ext cx="252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160E4B-163A-486A-9D4A-4FB9BC47A7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51" t="8441" r="7775" b="6687"/>
          <a:stretch/>
        </p:blipFill>
        <p:spPr>
          <a:xfrm>
            <a:off x="5251717" y="4217956"/>
            <a:ext cx="1224000" cy="122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69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065904-2F25-421A-94A9-9BE72E2C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DF847C-D40A-4E50-8A79-C8436ECB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 intestine (Supp.)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BE3017-9EB4-43D2-B92F-123BD7B5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21" y="929777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D0337B-4336-4BC2-B814-E6DCC7D5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00" y="936000"/>
            <a:ext cx="3240000" cy="48599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3B69AC-09B3-4FE0-9599-AB5CC8F48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00" y="936000"/>
            <a:ext cx="3240000" cy="48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A234BE8-22BC-4457-AD49-99387DD5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39" y="2728740"/>
            <a:ext cx="1800000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3DB092-E102-4616-8EE9-9F7D06BC2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821" y="452770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2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616E2B-262D-41F0-9568-3507481E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5BD3C9-5000-4435-8073-2ACE6809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Kidney (3,086 cells)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3D8E4-969B-4E71-9730-0E665B213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27" b="13115"/>
          <a:stretch/>
        </p:blipFill>
        <p:spPr>
          <a:xfrm>
            <a:off x="180000" y="936000"/>
            <a:ext cx="3384000" cy="24993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E6541A-67F7-4640-B84A-05A7082A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71" y="936000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D08857-068F-4ACF-A5A9-02FAF5DA9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43" y="936000"/>
            <a:ext cx="252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A7762B-FE66-4F88-851E-339B9BEB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0" y="3549317"/>
            <a:ext cx="252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665E57-3D0C-42DD-81D1-A46299AA81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6" t="6089" r="6992" b="8639"/>
          <a:stretch/>
        </p:blipFill>
        <p:spPr>
          <a:xfrm>
            <a:off x="5108143" y="4179317"/>
            <a:ext cx="1260000" cy="1260000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CA3C15-ABBB-4A0B-94A5-BBBD67FE0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143" y="3549317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107E3D-A339-4332-A41B-E819106A4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4071" y="3549317"/>
            <a:ext cx="16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681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20161</TotalTime>
  <Words>806</Words>
  <Application>Microsoft Office PowerPoint</Application>
  <PresentationFormat>全屏显示(4:3)</PresentationFormat>
  <Paragraphs>191</Paragraphs>
  <Slides>39</Slides>
  <Notes>16</Notes>
  <HiddenSlides>6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宋体</vt:lpstr>
      <vt:lpstr>Arial</vt:lpstr>
      <vt:lpstr>Calibri</vt:lpstr>
      <vt:lpstr>Calibri Light</vt:lpstr>
      <vt:lpstr>回顾</vt:lpstr>
      <vt:lpstr>The single-cell transcriptome landscape in human tissues</vt:lpstr>
      <vt:lpstr>Content</vt:lpstr>
      <vt:lpstr>Overview of GeACT</vt:lpstr>
      <vt:lpstr>Overview of GeACT</vt:lpstr>
      <vt:lpstr>Stomach (4,981 cells)</vt:lpstr>
      <vt:lpstr>Stomach (Supp.)</vt:lpstr>
      <vt:lpstr>Small intestine (7,953 cells)</vt:lpstr>
      <vt:lpstr>Small intestine (Supp.)</vt:lpstr>
      <vt:lpstr>Kidney (3,086 cells)</vt:lpstr>
      <vt:lpstr>Kidney (Supp.)</vt:lpstr>
      <vt:lpstr>Lung (3,109 cells)</vt:lpstr>
      <vt:lpstr>Lung (Supp.)</vt:lpstr>
      <vt:lpstr>Lung (Supp.)</vt:lpstr>
      <vt:lpstr>Pancreas (2,266 cells)</vt:lpstr>
      <vt:lpstr>Pancreas (Supp.)</vt:lpstr>
      <vt:lpstr>Spleen (847 cells)</vt:lpstr>
      <vt:lpstr>Spleen (Supplementary)</vt:lpstr>
      <vt:lpstr>Testis (686 cells)</vt:lpstr>
      <vt:lpstr>Testis (Supp.)</vt:lpstr>
      <vt:lpstr>Testis (Supp.)</vt:lpstr>
      <vt:lpstr>Gene module pipeline</vt:lpstr>
      <vt:lpstr>1. Remove size effect</vt:lpstr>
      <vt:lpstr>2. Gene correlation</vt:lpstr>
      <vt:lpstr>3. Handle zero</vt:lpstr>
      <vt:lpstr>4. Hierarchy clustering </vt:lpstr>
      <vt:lpstr>5. Cutting the tree</vt:lpstr>
      <vt:lpstr>Module map within cell types</vt:lpstr>
      <vt:lpstr>Module map within cell types</vt:lpstr>
      <vt:lpstr>Module map within cell types</vt:lpstr>
      <vt:lpstr>Module map within cell types</vt:lpstr>
      <vt:lpstr>Module map within cell types</vt:lpstr>
      <vt:lpstr>Module map within cell types</vt:lpstr>
      <vt:lpstr>Module map within cell types</vt:lpstr>
      <vt:lpstr>Module map within cell types</vt:lpstr>
      <vt:lpstr>Module map within cell types</vt:lpstr>
      <vt:lpstr>Module map across cell types</vt:lpstr>
      <vt:lpstr>Module map</vt:lpstr>
      <vt:lpstr>Module map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GeACT_analysis_report</dc:title>
  <dc:creator>Feng Tian</dc:creator>
  <cp:lastModifiedBy>Tian Feng</cp:lastModifiedBy>
  <cp:revision>1487</cp:revision>
  <dcterms:created xsi:type="dcterms:W3CDTF">2017-07-14T15:11:14Z</dcterms:created>
  <dcterms:modified xsi:type="dcterms:W3CDTF">2019-12-27T14:35:35Z</dcterms:modified>
</cp:coreProperties>
</file>